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582" r:id="rId2"/>
    <p:sldId id="546" r:id="rId3"/>
    <p:sldId id="536" r:id="rId4"/>
    <p:sldId id="594" r:id="rId5"/>
    <p:sldId id="601" r:id="rId6"/>
    <p:sldId id="633" r:id="rId7"/>
    <p:sldId id="634" r:id="rId8"/>
    <p:sldId id="632" r:id="rId9"/>
    <p:sldId id="630" r:id="rId10"/>
    <p:sldId id="631" r:id="rId11"/>
    <p:sldId id="663" r:id="rId12"/>
    <p:sldId id="638" r:id="rId13"/>
    <p:sldId id="639" r:id="rId14"/>
    <p:sldId id="640" r:id="rId15"/>
    <p:sldId id="641" r:id="rId16"/>
    <p:sldId id="642" r:id="rId17"/>
    <p:sldId id="643" r:id="rId18"/>
    <p:sldId id="644" r:id="rId19"/>
    <p:sldId id="650" r:id="rId20"/>
    <p:sldId id="651" r:id="rId21"/>
    <p:sldId id="652" r:id="rId22"/>
    <p:sldId id="654" r:id="rId23"/>
    <p:sldId id="655" r:id="rId24"/>
    <p:sldId id="656" r:id="rId25"/>
    <p:sldId id="657" r:id="rId26"/>
    <p:sldId id="658" r:id="rId27"/>
    <p:sldId id="659" r:id="rId28"/>
    <p:sldId id="660" r:id="rId29"/>
    <p:sldId id="635" r:id="rId30"/>
    <p:sldId id="667" r:id="rId31"/>
    <p:sldId id="668" r:id="rId32"/>
    <p:sldId id="636" r:id="rId33"/>
    <p:sldId id="637" r:id="rId34"/>
    <p:sldId id="53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6061" autoAdjust="0"/>
    <p:restoredTop sz="95289" autoAdjust="0"/>
  </p:normalViewPr>
  <p:slideViewPr>
    <p:cSldViewPr snapToObjects="1">
      <p:cViewPr varScale="1">
        <p:scale>
          <a:sx n="89" d="100"/>
          <a:sy n="89" d="100"/>
        </p:scale>
        <p:origin x="2073" y="63"/>
      </p:cViewPr>
      <p:guideLst>
        <p:guide orient="horz" pos="2160"/>
        <p:guide pos="2880"/>
      </p:guideLst>
    </p:cSldViewPr>
  </p:slideViewPr>
  <p:notesTextViewPr>
    <p:cViewPr>
      <p:scale>
        <a:sx n="100" d="100"/>
        <a:sy n="100" d="100"/>
      </p:scale>
      <p:origin x="0" y="0"/>
    </p:cViewPr>
  </p:notesTextViewPr>
  <p:sorterViewPr>
    <p:cViewPr>
      <p:scale>
        <a:sx n="123327" d="125000"/>
        <a:sy n="123327" d="125000"/>
      </p:scale>
      <p:origin x="0" y="-58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A85C7A-2E8E-4949-A632-CE858E69AD49}" type="datetimeFigureOut">
              <a:rPr lang="en-US" smtClean="0"/>
              <a:t>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6F2C5-107E-A442-8811-1B3AEEFB2F0B}" type="slidenum">
              <a:rPr lang="en-US" smtClean="0"/>
              <a:t>‹#›</a:t>
            </a:fld>
            <a:endParaRPr lang="en-US"/>
          </a:p>
        </p:txBody>
      </p:sp>
    </p:spTree>
    <p:extLst>
      <p:ext uri="{BB962C8B-B14F-4D97-AF65-F5344CB8AC3E}">
        <p14:creationId xmlns:p14="http://schemas.microsoft.com/office/powerpoint/2010/main" val="7339819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9A76F6-BB55-42E0-8C44-0A1C0F36667D}" type="slidenum">
              <a:rPr lang="en-US" smtClean="0"/>
              <a:pPr>
                <a:defRPr/>
              </a:pPr>
              <a:t>2</a:t>
            </a:fld>
            <a:endParaRPr lang="en-US"/>
          </a:p>
        </p:txBody>
      </p:sp>
    </p:spTree>
    <p:extLst>
      <p:ext uri="{BB962C8B-B14F-4D97-AF65-F5344CB8AC3E}">
        <p14:creationId xmlns:p14="http://schemas.microsoft.com/office/powerpoint/2010/main" val="3505190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6F2C5-107E-A442-8811-1B3AEEFB2F0B}" type="slidenum">
              <a:rPr lang="en-US" smtClean="0"/>
              <a:t>26</a:t>
            </a:fld>
            <a:endParaRPr lang="en-US"/>
          </a:p>
        </p:txBody>
      </p:sp>
    </p:spTree>
    <p:extLst>
      <p:ext uri="{BB962C8B-B14F-4D97-AF65-F5344CB8AC3E}">
        <p14:creationId xmlns:p14="http://schemas.microsoft.com/office/powerpoint/2010/main" val="427075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a:t>
            </a:r>
            <a:r>
              <a:rPr lang="en-US" baseline="0" dirty="0" smtClean="0"/>
              <a:t> to go 3,000 miles for $400 in 6 hours, there is only one way to get that benefit: jet travel. Remove any of the pieces and you don’t get the (full) benefit. Same thing with Scrum. You can remove some of the pieces, but you won’t get the full benefit.</a:t>
            </a:r>
            <a:endParaRPr lang="en-US" dirty="0"/>
          </a:p>
        </p:txBody>
      </p:sp>
      <p:sp>
        <p:nvSpPr>
          <p:cNvPr id="4" name="Slide Number Placeholder 3"/>
          <p:cNvSpPr>
            <a:spLocks noGrp="1"/>
          </p:cNvSpPr>
          <p:nvPr>
            <p:ph type="sldNum" sz="quarter" idx="10"/>
          </p:nvPr>
        </p:nvSpPr>
        <p:spPr/>
        <p:txBody>
          <a:bodyPr/>
          <a:lstStyle/>
          <a:p>
            <a:fld id="{7DD6F2C5-107E-A442-8811-1B3AEEFB2F0B}" type="slidenum">
              <a:rPr lang="en-US" smtClean="0"/>
              <a:t>27</a:t>
            </a:fld>
            <a:endParaRPr lang="en-US"/>
          </a:p>
        </p:txBody>
      </p:sp>
    </p:spTree>
    <p:extLst>
      <p:ext uri="{BB962C8B-B14F-4D97-AF65-F5344CB8AC3E}">
        <p14:creationId xmlns:p14="http://schemas.microsoft.com/office/powerpoint/2010/main" val="429357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a:t>
            </a:r>
            <a:r>
              <a:rPr lang="en-US" baseline="0" dirty="0" smtClean="0"/>
              <a:t> to go 3,000 miles for $400 in 6 hours, there is only one way to get that benefit: jet travel. Remove any of the pieces and you don’t get the (full) benefit. Same thing with Scrum. You can remove some of the pieces, but you won’t get the full benefit.</a:t>
            </a:r>
            <a:endParaRPr lang="en-US" dirty="0"/>
          </a:p>
        </p:txBody>
      </p:sp>
      <p:sp>
        <p:nvSpPr>
          <p:cNvPr id="4" name="Slide Number Placeholder 3"/>
          <p:cNvSpPr>
            <a:spLocks noGrp="1"/>
          </p:cNvSpPr>
          <p:nvPr>
            <p:ph type="sldNum" sz="quarter" idx="10"/>
          </p:nvPr>
        </p:nvSpPr>
        <p:spPr/>
        <p:txBody>
          <a:bodyPr/>
          <a:lstStyle/>
          <a:p>
            <a:fld id="{7DD6F2C5-107E-A442-8811-1B3AEEFB2F0B}" type="slidenum">
              <a:rPr lang="en-US" smtClean="0"/>
              <a:t>28</a:t>
            </a:fld>
            <a:endParaRPr lang="en-US"/>
          </a:p>
        </p:txBody>
      </p:sp>
    </p:spTree>
    <p:extLst>
      <p:ext uri="{BB962C8B-B14F-4D97-AF65-F5344CB8AC3E}">
        <p14:creationId xmlns:p14="http://schemas.microsoft.com/office/powerpoint/2010/main" val="1345803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a:t>
            </a:r>
            <a:r>
              <a:rPr lang="en-US" baseline="0" dirty="0" smtClean="0"/>
              <a:t> all cards. Ask them to keep the least impossible to overcome issue.</a:t>
            </a:r>
          </a:p>
        </p:txBody>
      </p:sp>
      <p:sp>
        <p:nvSpPr>
          <p:cNvPr id="4" name="Slide Number Placeholder 3"/>
          <p:cNvSpPr>
            <a:spLocks noGrp="1"/>
          </p:cNvSpPr>
          <p:nvPr>
            <p:ph type="sldNum" sz="quarter" idx="10"/>
          </p:nvPr>
        </p:nvSpPr>
        <p:spPr/>
        <p:txBody>
          <a:bodyPr/>
          <a:lstStyle/>
          <a:p>
            <a:fld id="{7DD6F2C5-107E-A442-8811-1B3AEEFB2F0B}" type="slidenum">
              <a:rPr lang="en-US" smtClean="0"/>
              <a:t>30</a:t>
            </a:fld>
            <a:endParaRPr lang="en-US"/>
          </a:p>
        </p:txBody>
      </p:sp>
    </p:spTree>
    <p:extLst>
      <p:ext uri="{BB962C8B-B14F-4D97-AF65-F5344CB8AC3E}">
        <p14:creationId xmlns:p14="http://schemas.microsoft.com/office/powerpoint/2010/main" val="387648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Allowing complacency</a:t>
            </a:r>
          </a:p>
          <a:p>
            <a:pPr lvl="1"/>
            <a:r>
              <a:rPr lang="en-US" sz="2000" dirty="0" smtClean="0"/>
              <a:t>“This will blow over I’ll just wait this out”</a:t>
            </a:r>
          </a:p>
          <a:p>
            <a:pPr lvl="1"/>
            <a:r>
              <a:rPr lang="en-US" sz="2000" dirty="0" smtClean="0"/>
              <a:t>“Things are fine, there’s no reason to change”</a:t>
            </a:r>
            <a:endParaRPr lang="en-US" sz="2400" dirty="0" smtClean="0"/>
          </a:p>
          <a:p>
            <a:r>
              <a:rPr lang="en-US" sz="2400" dirty="0" smtClean="0"/>
              <a:t>Treating Agile as a small change within the existing system</a:t>
            </a:r>
          </a:p>
          <a:p>
            <a:pPr lvl="1"/>
            <a:r>
              <a:rPr lang="en-US" sz="2000" dirty="0" smtClean="0"/>
              <a:t>Big benefits don’t come for free</a:t>
            </a:r>
          </a:p>
          <a:p>
            <a:pPr lvl="1"/>
            <a:r>
              <a:rPr lang="en-US" sz="2000" dirty="0" smtClean="0"/>
              <a:t>Agile usually requires changes to the system, requires involvement from those that can change it</a:t>
            </a:r>
          </a:p>
          <a:p>
            <a:r>
              <a:rPr lang="en-US" sz="2400" dirty="0" smtClean="0"/>
              <a:t>Confusion: “What are we doing? What’s in it for me? How will we do it? How long will it take? When will we start seeing benefits?”</a:t>
            </a:r>
          </a:p>
          <a:p>
            <a:r>
              <a:rPr lang="en-US" sz="2400" dirty="0" smtClean="0"/>
              <a:t>Old messages win out</a:t>
            </a:r>
          </a:p>
          <a:p>
            <a:pPr lvl="1"/>
            <a:r>
              <a:rPr lang="en-US" sz="2000" dirty="0" smtClean="0"/>
              <a:t>There is a constant drumbeat of the old ways</a:t>
            </a:r>
          </a:p>
          <a:p>
            <a:pPr lvl="1"/>
            <a:r>
              <a:rPr lang="en-US" sz="2000" dirty="0" smtClean="0"/>
              <a:t>Constant communication of the new ways are required</a:t>
            </a:r>
          </a:p>
          <a:p>
            <a:r>
              <a:rPr lang="en-US" sz="2400" dirty="0" smtClean="0"/>
              <a:t>Failure to remove obstacles</a:t>
            </a:r>
          </a:p>
          <a:p>
            <a:pPr lvl="1"/>
            <a:r>
              <a:rPr lang="en-US" sz="2000" dirty="0" smtClean="0"/>
              <a:t>Communicates lack of resolve</a:t>
            </a:r>
          </a:p>
          <a:p>
            <a:pPr lvl="1"/>
            <a:r>
              <a:rPr lang="en-US" sz="2000" dirty="0" smtClean="0"/>
              <a:t>Encourages resistance</a:t>
            </a:r>
          </a:p>
          <a:p>
            <a:r>
              <a:rPr lang="en-US" sz="2400" dirty="0" smtClean="0"/>
              <a:t>Lack of short-term wins, or lack of communication of those wins</a:t>
            </a:r>
          </a:p>
          <a:p>
            <a:r>
              <a:rPr lang="en-US" sz="2400" dirty="0" smtClean="0"/>
              <a:t>Declare victory too soon</a:t>
            </a:r>
          </a:p>
          <a:p>
            <a:pPr lvl="1"/>
            <a:r>
              <a:rPr lang="en-US" sz="2000" dirty="0" smtClean="0"/>
              <a:t>“We did it!”</a:t>
            </a:r>
          </a:p>
          <a:p>
            <a:pPr lvl="1"/>
            <a:r>
              <a:rPr lang="en-US" sz="2000" dirty="0" smtClean="0"/>
              <a:t>Risk of backsliding until Agile is “the way we do things around here”</a:t>
            </a:r>
          </a:p>
          <a:p>
            <a:endParaRPr lang="en-US" dirty="0"/>
          </a:p>
        </p:txBody>
      </p:sp>
      <p:sp>
        <p:nvSpPr>
          <p:cNvPr id="4" name="Slide Number Placeholder 3"/>
          <p:cNvSpPr>
            <a:spLocks noGrp="1"/>
          </p:cNvSpPr>
          <p:nvPr>
            <p:ph type="sldNum" sz="quarter" idx="10"/>
          </p:nvPr>
        </p:nvSpPr>
        <p:spPr/>
        <p:txBody>
          <a:bodyPr/>
          <a:lstStyle/>
          <a:p>
            <a:fld id="{7DD6F2C5-107E-A442-8811-1B3AEEFB2F0B}" type="slidenum">
              <a:rPr lang="en-US" smtClean="0"/>
              <a:t>32</a:t>
            </a:fld>
            <a:endParaRPr lang="en-US"/>
          </a:p>
        </p:txBody>
      </p:sp>
    </p:spTree>
    <p:extLst>
      <p:ext uri="{BB962C8B-B14F-4D97-AF65-F5344CB8AC3E}">
        <p14:creationId xmlns:p14="http://schemas.microsoft.com/office/powerpoint/2010/main" val="400504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providing these instructions, go back to manifesto and let people ready through to figure out which one they want to choose.</a:t>
            </a:r>
          </a:p>
          <a:p>
            <a:endParaRPr lang="en-US" baseline="0" dirty="0" smtClean="0"/>
          </a:p>
          <a:p>
            <a:r>
              <a:rPr lang="en-US" baseline="0" dirty="0" smtClean="0"/>
              <a:t>When they are ready, quickly point to the values and principles one by one and ask for a show of hands who picked each one. It is always interesting to see what people chose and helps the class see that there is good support and interest in many/most of the items listed. Helps people see who else is like-minded as well.</a:t>
            </a:r>
          </a:p>
          <a:p>
            <a:endParaRPr lang="en-US" baseline="0" dirty="0" smtClean="0"/>
          </a:p>
          <a:p>
            <a:r>
              <a:rPr lang="en-US" baseline="0" dirty="0" smtClean="0"/>
              <a:t>People are choosing a value/principle because later you will give them the opportunity to comment on which of the values/principles applies in a particular situation.</a:t>
            </a:r>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B802C8-F934-48F7-8643-B98BA89DB8C8}" type="slidenum">
              <a:rPr lang="en-US" smtClean="0"/>
              <a:pPr>
                <a:defRPr/>
              </a:pPr>
              <a:t>6</a:t>
            </a:fld>
            <a:endParaRPr lang="en-US"/>
          </a:p>
        </p:txBody>
      </p:sp>
    </p:spTree>
    <p:extLst>
      <p:ext uri="{BB962C8B-B14F-4D97-AF65-F5344CB8AC3E}">
        <p14:creationId xmlns:p14="http://schemas.microsoft.com/office/powerpoint/2010/main" val="233465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Agile practices, methods, technologies,</a:t>
            </a:r>
            <a:r>
              <a:rPr lang="en-US" baseline="0" dirty="0" smtClean="0"/>
              <a:t> come from the Agile Community. The Agile Community follows the principles and values of the Agile Manifesto.</a:t>
            </a:r>
          </a:p>
          <a:p>
            <a:r>
              <a:rPr lang="en-US" baseline="0" dirty="0" smtClean="0"/>
              <a:t>Not all of the Agile techniques are actually Agile. Sometimes it takes a while to realize it. If something doesn’t feel Agile, hold it up to the Agile Manifesto to see if it measures up.</a:t>
            </a:r>
          </a:p>
          <a:p>
            <a:r>
              <a:rPr lang="en-US" baseline="0" dirty="0" smtClean="0"/>
              <a:t>For instance, burning down by hours has nothing to do with measuring working software, but burning up by story points of done stories does.</a:t>
            </a:r>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B802C8-F934-48F7-8643-B98BA89DB8C8}" type="slidenum">
              <a:rPr lang="en-US" smtClean="0"/>
              <a:pPr>
                <a:defRPr/>
              </a:pPr>
              <a:t>8</a:t>
            </a:fld>
            <a:endParaRPr lang="en-US"/>
          </a:p>
        </p:txBody>
      </p:sp>
    </p:spTree>
    <p:extLst>
      <p:ext uri="{BB962C8B-B14F-4D97-AF65-F5344CB8AC3E}">
        <p14:creationId xmlns:p14="http://schemas.microsoft.com/office/powerpoint/2010/main" val="165578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B802C8-F934-48F7-8643-B98BA89DB8C8}" type="slidenum">
              <a:rPr lang="en-US" smtClean="0"/>
              <a:pPr>
                <a:defRPr/>
              </a:pPr>
              <a:t>9</a:t>
            </a:fld>
            <a:endParaRPr lang="en-US"/>
          </a:p>
        </p:txBody>
      </p:sp>
    </p:spTree>
    <p:extLst>
      <p:ext uri="{BB962C8B-B14F-4D97-AF65-F5344CB8AC3E}">
        <p14:creationId xmlns:p14="http://schemas.microsoft.com/office/powerpoint/2010/main" val="268304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providing these instructions, go back to manifesto and let people ready through to figure out which one they want to choose.</a:t>
            </a:r>
          </a:p>
          <a:p>
            <a:endParaRPr lang="en-US" baseline="0" dirty="0" smtClean="0"/>
          </a:p>
          <a:p>
            <a:r>
              <a:rPr lang="en-US" baseline="0" dirty="0" smtClean="0"/>
              <a:t>When they are ready, quickly point to the values and principles one by one and ask for a show of hands who picked each one. It is always interesting to see what people chose and helps the class see that there is good support and interest in many/most of the items listed. Helps people see who else is like-minded as well.</a:t>
            </a:r>
          </a:p>
          <a:p>
            <a:endParaRPr lang="en-US" baseline="0" dirty="0" smtClean="0"/>
          </a:p>
          <a:p>
            <a:r>
              <a:rPr lang="en-US" baseline="0" dirty="0" smtClean="0"/>
              <a:t>People are choosing a value/principle because later you will give them the opportunity to comment on which of the values/principles applies in a particular situation.</a:t>
            </a:r>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B802C8-F934-48F7-8643-B98BA89DB8C8}" type="slidenum">
              <a:rPr lang="en-US" smtClean="0"/>
              <a:pPr>
                <a:defRPr/>
              </a:pPr>
              <a:t>10</a:t>
            </a:fld>
            <a:endParaRPr lang="en-US"/>
          </a:p>
        </p:txBody>
      </p:sp>
    </p:spTree>
    <p:extLst>
      <p:ext uri="{BB962C8B-B14F-4D97-AF65-F5344CB8AC3E}">
        <p14:creationId xmlns:p14="http://schemas.microsoft.com/office/powerpoint/2010/main" val="199083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B802C8-F934-48F7-8643-B98BA89DB8C8}" type="slidenum">
              <a:rPr lang="en-US" smtClean="0"/>
              <a:pPr>
                <a:defRPr/>
              </a:pPr>
              <a:t>11</a:t>
            </a:fld>
            <a:endParaRPr lang="en-US"/>
          </a:p>
        </p:txBody>
      </p:sp>
    </p:spTree>
    <p:extLst>
      <p:ext uri="{BB962C8B-B14F-4D97-AF65-F5344CB8AC3E}">
        <p14:creationId xmlns:p14="http://schemas.microsoft.com/office/powerpoint/2010/main" val="65464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that take a long time have a higher probability to be cancelled</a:t>
            </a:r>
            <a:r>
              <a:rPr lang="en-US" baseline="0" dirty="0" smtClean="0"/>
              <a:t> or shelved</a:t>
            </a:r>
            <a:endParaRPr lang="en-US" dirty="0"/>
          </a:p>
        </p:txBody>
      </p:sp>
      <p:sp>
        <p:nvSpPr>
          <p:cNvPr id="4" name="Slide Number Placeholder 3"/>
          <p:cNvSpPr>
            <a:spLocks noGrp="1"/>
          </p:cNvSpPr>
          <p:nvPr>
            <p:ph type="sldNum" sz="quarter" idx="10"/>
          </p:nvPr>
        </p:nvSpPr>
        <p:spPr/>
        <p:txBody>
          <a:bodyPr/>
          <a:lstStyle/>
          <a:p>
            <a:fld id="{7DD6F2C5-107E-A442-8811-1B3AEEFB2F0B}" type="slidenum">
              <a:rPr lang="en-US" smtClean="0"/>
              <a:t>15</a:t>
            </a:fld>
            <a:endParaRPr lang="en-US"/>
          </a:p>
        </p:txBody>
      </p:sp>
    </p:spTree>
    <p:extLst>
      <p:ext uri="{BB962C8B-B14F-4D97-AF65-F5344CB8AC3E}">
        <p14:creationId xmlns:p14="http://schemas.microsoft.com/office/powerpoint/2010/main" val="369164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1200" dirty="0" smtClean="0"/>
              <a:t>Requires smaller # of projects in progress</a:t>
            </a:r>
          </a:p>
          <a:p>
            <a:pPr marL="342900" indent="-342900">
              <a:buFont typeface="Arial"/>
              <a:buChar char="•"/>
            </a:pPr>
            <a:r>
              <a:rPr lang="en-US" sz="1200" dirty="0" smtClean="0"/>
              <a:t>Requires prioritizing the order of projects</a:t>
            </a:r>
          </a:p>
          <a:p>
            <a:endParaRPr lang="en-US" dirty="0"/>
          </a:p>
        </p:txBody>
      </p:sp>
      <p:sp>
        <p:nvSpPr>
          <p:cNvPr id="4" name="Slide Number Placeholder 3"/>
          <p:cNvSpPr>
            <a:spLocks noGrp="1"/>
          </p:cNvSpPr>
          <p:nvPr>
            <p:ph type="sldNum" sz="quarter" idx="10"/>
          </p:nvPr>
        </p:nvSpPr>
        <p:spPr/>
        <p:txBody>
          <a:bodyPr/>
          <a:lstStyle/>
          <a:p>
            <a:fld id="{7DD6F2C5-107E-A442-8811-1B3AEEFB2F0B}" type="slidenum">
              <a:rPr lang="en-US" smtClean="0"/>
              <a:t>18</a:t>
            </a:fld>
            <a:endParaRPr lang="en-US"/>
          </a:p>
        </p:txBody>
      </p:sp>
    </p:spTree>
    <p:extLst>
      <p:ext uri="{BB962C8B-B14F-4D97-AF65-F5344CB8AC3E}">
        <p14:creationId xmlns:p14="http://schemas.microsoft.com/office/powerpoint/2010/main" val="233722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or not, it is typical for implementers to get requests from multiple places. A backlog is a great tool for solving this issue of conflicting priorities.</a:t>
            </a:r>
            <a:endParaRPr lang="en-US" dirty="0"/>
          </a:p>
        </p:txBody>
      </p:sp>
      <p:sp>
        <p:nvSpPr>
          <p:cNvPr id="4" name="Slide Number Placeholder 3"/>
          <p:cNvSpPr>
            <a:spLocks noGrp="1"/>
          </p:cNvSpPr>
          <p:nvPr>
            <p:ph type="sldNum" sz="quarter" idx="10"/>
          </p:nvPr>
        </p:nvSpPr>
        <p:spPr/>
        <p:txBody>
          <a:bodyPr/>
          <a:lstStyle/>
          <a:p>
            <a:fld id="{7DD6F2C5-107E-A442-8811-1B3AEEFB2F0B}" type="slidenum">
              <a:rPr lang="en-US" smtClean="0"/>
              <a:t>25</a:t>
            </a:fld>
            <a:endParaRPr lang="en-US"/>
          </a:p>
        </p:txBody>
      </p:sp>
    </p:spTree>
    <p:extLst>
      <p:ext uri="{BB962C8B-B14F-4D97-AF65-F5344CB8AC3E}">
        <p14:creationId xmlns:p14="http://schemas.microsoft.com/office/powerpoint/2010/main" val="28278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A42E68-CEF4-D542-A4E3-C74A41689E05}" type="datetimeFigureOut">
              <a:rPr lang="en-US" smtClean="0"/>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8BFC97-0CAE-7249-9783-FA60D94179DE}" type="slidenum">
              <a:rPr lang="en-US" smtClean="0"/>
              <a:t>‹#›</a:t>
            </a:fld>
            <a:endParaRPr lang="en-US"/>
          </a:p>
        </p:txBody>
      </p:sp>
    </p:spTree>
    <p:extLst>
      <p:ext uri="{BB962C8B-B14F-4D97-AF65-F5344CB8AC3E}">
        <p14:creationId xmlns:p14="http://schemas.microsoft.com/office/powerpoint/2010/main" val="295202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A42E68-CEF4-D542-A4E3-C74A41689E05}" type="datetimeFigureOut">
              <a:rPr lang="en-US" smtClean="0"/>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8BFC97-0CAE-7249-9783-FA60D94179DE}" type="slidenum">
              <a:rPr lang="en-US" smtClean="0"/>
              <a:t>‹#›</a:t>
            </a:fld>
            <a:endParaRPr lang="en-US"/>
          </a:p>
        </p:txBody>
      </p:sp>
    </p:spTree>
    <p:extLst>
      <p:ext uri="{BB962C8B-B14F-4D97-AF65-F5344CB8AC3E}">
        <p14:creationId xmlns:p14="http://schemas.microsoft.com/office/powerpoint/2010/main" val="338478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A42E68-CEF4-D542-A4E3-C74A41689E05}" type="datetimeFigureOut">
              <a:rPr lang="en-US" smtClean="0"/>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8BFC97-0CAE-7249-9783-FA60D94179DE}" type="slidenum">
              <a:rPr lang="en-US" smtClean="0"/>
              <a:t>‹#›</a:t>
            </a:fld>
            <a:endParaRPr lang="en-US"/>
          </a:p>
        </p:txBody>
      </p:sp>
    </p:spTree>
    <p:extLst>
      <p:ext uri="{BB962C8B-B14F-4D97-AF65-F5344CB8AC3E}">
        <p14:creationId xmlns:p14="http://schemas.microsoft.com/office/powerpoint/2010/main" val="1284063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07A42E68-CEF4-D542-A4E3-C74A41689E05}" type="datetimeFigureOut">
              <a:rPr lang="en-US" smtClean="0"/>
              <a:t>1/10/2014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08BFC97-0CAE-7249-9783-FA60D94179DE}" type="slidenum">
              <a:rPr lang="en-US" smtClean="0"/>
              <a:t>‹#›</a:t>
            </a:fld>
            <a:endParaRPr lang="en-US" dirty="0"/>
          </a:p>
        </p:txBody>
      </p:sp>
      <p:sp>
        <p:nvSpPr>
          <p:cNvPr id="6" name="Rectangle 5"/>
          <p:cNvSpPr/>
          <p:nvPr userDrawn="1"/>
        </p:nvSpPr>
        <p:spPr>
          <a:xfrm>
            <a:off x="0" y="0"/>
            <a:ext cx="9144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A42E68-CEF4-D542-A4E3-C74A41689E05}" type="datetimeFigureOut">
              <a:rPr lang="en-US" smtClean="0"/>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8BFC97-0CAE-7249-9783-FA60D94179DE}" type="slidenum">
              <a:rPr lang="en-US" smtClean="0"/>
              <a:t>‹#›</a:t>
            </a:fld>
            <a:endParaRPr lang="en-US"/>
          </a:p>
        </p:txBody>
      </p:sp>
    </p:spTree>
    <p:extLst>
      <p:ext uri="{BB962C8B-B14F-4D97-AF65-F5344CB8AC3E}">
        <p14:creationId xmlns:p14="http://schemas.microsoft.com/office/powerpoint/2010/main" val="163442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A42E68-CEF4-D542-A4E3-C74A41689E05}" type="datetimeFigureOut">
              <a:rPr lang="en-US" smtClean="0"/>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8BFC97-0CAE-7249-9783-FA60D94179DE}" type="slidenum">
              <a:rPr lang="en-US" smtClean="0"/>
              <a:t>‹#›</a:t>
            </a:fld>
            <a:endParaRPr lang="en-US"/>
          </a:p>
        </p:txBody>
      </p:sp>
    </p:spTree>
    <p:extLst>
      <p:ext uri="{BB962C8B-B14F-4D97-AF65-F5344CB8AC3E}">
        <p14:creationId xmlns:p14="http://schemas.microsoft.com/office/powerpoint/2010/main" val="326703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A42E68-CEF4-D542-A4E3-C74A41689E05}" type="datetimeFigureOut">
              <a:rPr lang="en-US" smtClean="0"/>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8BFC97-0CAE-7249-9783-FA60D94179DE}" type="slidenum">
              <a:rPr lang="en-US" smtClean="0"/>
              <a:t>‹#›</a:t>
            </a:fld>
            <a:endParaRPr lang="en-US"/>
          </a:p>
        </p:txBody>
      </p:sp>
    </p:spTree>
    <p:extLst>
      <p:ext uri="{BB962C8B-B14F-4D97-AF65-F5344CB8AC3E}">
        <p14:creationId xmlns:p14="http://schemas.microsoft.com/office/powerpoint/2010/main" val="136305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7A42E68-CEF4-D542-A4E3-C74A41689E05}" type="datetimeFigureOut">
              <a:rPr lang="en-US" smtClean="0"/>
              <a:t>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08BFC97-0CAE-7249-9783-FA60D94179DE}" type="slidenum">
              <a:rPr lang="en-US" smtClean="0"/>
              <a:t>‹#›</a:t>
            </a:fld>
            <a:endParaRPr lang="en-US"/>
          </a:p>
        </p:txBody>
      </p:sp>
    </p:spTree>
    <p:extLst>
      <p:ext uri="{BB962C8B-B14F-4D97-AF65-F5344CB8AC3E}">
        <p14:creationId xmlns:p14="http://schemas.microsoft.com/office/powerpoint/2010/main" val="309530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7A42E68-CEF4-D542-A4E3-C74A41689E05}" type="datetimeFigureOut">
              <a:rPr lang="en-US" smtClean="0"/>
              <a:t>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08BFC97-0CAE-7249-9783-FA60D94179DE}" type="slidenum">
              <a:rPr lang="en-US" smtClean="0"/>
              <a:t>‹#›</a:t>
            </a:fld>
            <a:endParaRPr lang="en-US"/>
          </a:p>
        </p:txBody>
      </p:sp>
    </p:spTree>
    <p:extLst>
      <p:ext uri="{BB962C8B-B14F-4D97-AF65-F5344CB8AC3E}">
        <p14:creationId xmlns:p14="http://schemas.microsoft.com/office/powerpoint/2010/main" val="298255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7A42E68-CEF4-D542-A4E3-C74A41689E05}" type="datetimeFigureOut">
              <a:rPr lang="en-US" smtClean="0"/>
              <a:t>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08BFC97-0CAE-7249-9783-FA60D94179DE}" type="slidenum">
              <a:rPr lang="en-US" smtClean="0"/>
              <a:t>‹#›</a:t>
            </a:fld>
            <a:endParaRPr lang="en-US"/>
          </a:p>
        </p:txBody>
      </p:sp>
    </p:spTree>
    <p:extLst>
      <p:ext uri="{BB962C8B-B14F-4D97-AF65-F5344CB8AC3E}">
        <p14:creationId xmlns:p14="http://schemas.microsoft.com/office/powerpoint/2010/main" val="78895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A42E68-CEF4-D542-A4E3-C74A41689E05}" type="datetimeFigureOut">
              <a:rPr lang="en-US" smtClean="0"/>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8BFC97-0CAE-7249-9783-FA60D94179DE}" type="slidenum">
              <a:rPr lang="en-US" smtClean="0"/>
              <a:t>‹#›</a:t>
            </a:fld>
            <a:endParaRPr lang="en-US"/>
          </a:p>
        </p:txBody>
      </p:sp>
    </p:spTree>
    <p:extLst>
      <p:ext uri="{BB962C8B-B14F-4D97-AF65-F5344CB8AC3E}">
        <p14:creationId xmlns:p14="http://schemas.microsoft.com/office/powerpoint/2010/main" val="103008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A42E68-CEF4-D542-A4E3-C74A41689E05}" type="datetimeFigureOut">
              <a:rPr lang="en-US" smtClean="0"/>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8BFC97-0CAE-7249-9783-FA60D94179DE}" type="slidenum">
              <a:rPr lang="en-US" smtClean="0"/>
              <a:t>‹#›</a:t>
            </a:fld>
            <a:endParaRPr lang="en-US"/>
          </a:p>
        </p:txBody>
      </p:sp>
    </p:spTree>
    <p:extLst>
      <p:ext uri="{BB962C8B-B14F-4D97-AF65-F5344CB8AC3E}">
        <p14:creationId xmlns:p14="http://schemas.microsoft.com/office/powerpoint/2010/main" val="219485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PowerPointDesign_SubPage_bg"/>
          <p:cNvPicPr>
            <a:picLocks noChangeAspect="1" noChangeArrowheads="1"/>
          </p:cNvPicPr>
          <p:nvPr userDrawn="1"/>
        </p:nvPicPr>
        <p:blipFill>
          <a:blip r:embed="rId14"/>
          <a:srcRect/>
          <a:stretch>
            <a:fillRect/>
          </a:stretch>
        </p:blipFill>
        <p:spPr bwMode="auto">
          <a:xfrm>
            <a:off x="0" y="0"/>
            <a:ext cx="9144000" cy="685800"/>
          </a:xfrm>
          <a:prstGeom prst="rect">
            <a:avLst/>
          </a:prstGeom>
          <a:noFill/>
          <a:ln w="9525">
            <a:noFill/>
            <a:miter lim="800000"/>
            <a:headEnd/>
            <a:tailEnd/>
          </a:ln>
        </p:spPr>
      </p:pic>
      <p:sp>
        <p:nvSpPr>
          <p:cNvPr id="10" name="Line 16"/>
          <p:cNvSpPr>
            <a:spLocks noChangeShapeType="1"/>
          </p:cNvSpPr>
          <p:nvPr userDrawn="1"/>
        </p:nvSpPr>
        <p:spPr bwMode="auto">
          <a:xfrm>
            <a:off x="0" y="733425"/>
            <a:ext cx="9144000" cy="0"/>
          </a:xfrm>
          <a:prstGeom prst="line">
            <a:avLst/>
          </a:prstGeom>
          <a:noFill/>
          <a:ln w="63500">
            <a:solidFill>
              <a:srgbClr val="60BA00"/>
            </a:solidFill>
            <a:round/>
            <a:headEnd/>
            <a:tailEnd/>
          </a:ln>
          <a:effectLst/>
        </p:spPr>
        <p:txBody>
          <a:bodyPr wrap="none" anchor="ctr"/>
          <a:lstStyle/>
          <a:p>
            <a:pPr algn="ctr" eaLnBrk="0" hangingPunct="0">
              <a:defRPr/>
            </a:pPr>
            <a:endParaRPr lang="en-US">
              <a:ln w="57150">
                <a:solidFill>
                  <a:schemeClr val="tx1"/>
                </a:solidFill>
              </a:ln>
            </a:endParaRPr>
          </a:p>
        </p:txBody>
      </p:sp>
      <p:sp>
        <p:nvSpPr>
          <p:cNvPr id="2" name="Title Placeholder 1"/>
          <p:cNvSpPr>
            <a:spLocks noGrp="1"/>
          </p:cNvSpPr>
          <p:nvPr>
            <p:ph type="title"/>
          </p:nvPr>
        </p:nvSpPr>
        <p:spPr>
          <a:xfrm>
            <a:off x="457200" y="1"/>
            <a:ext cx="8229600" cy="685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962076"/>
            <a:ext cx="8229600" cy="52978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TextBox 7"/>
          <p:cNvSpPr txBox="1"/>
          <p:nvPr userDrawn="1"/>
        </p:nvSpPr>
        <p:spPr>
          <a:xfrm>
            <a:off x="152400" y="6565900"/>
            <a:ext cx="3505200" cy="215900"/>
          </a:xfrm>
          <a:prstGeom prst="rect">
            <a:avLst/>
          </a:prstGeom>
          <a:noFill/>
        </p:spPr>
        <p:txBody>
          <a:bodyPr>
            <a:spAutoFit/>
          </a:bodyPr>
          <a:lstStyle/>
          <a:p>
            <a:pPr eaLnBrk="0" hangingPunct="0">
              <a:defRPr/>
            </a:pPr>
            <a:r>
              <a:rPr lang="en-US" sz="800" dirty="0">
                <a:solidFill>
                  <a:schemeClr val="tx1">
                    <a:lumMod val="50000"/>
                    <a:lumOff val="50000"/>
                  </a:schemeClr>
                </a:solidFill>
              </a:rPr>
              <a:t>© </a:t>
            </a:r>
            <a:r>
              <a:rPr lang="en-US" sz="800" dirty="0" smtClean="0">
                <a:solidFill>
                  <a:schemeClr val="tx1">
                    <a:lumMod val="50000"/>
                    <a:lumOff val="50000"/>
                  </a:schemeClr>
                </a:solidFill>
              </a:rPr>
              <a:t>2013 </a:t>
            </a:r>
            <a:r>
              <a:rPr lang="en-US" sz="800" dirty="0">
                <a:solidFill>
                  <a:schemeClr val="tx1">
                    <a:lumMod val="50000"/>
                    <a:lumOff val="50000"/>
                  </a:schemeClr>
                </a:solidFill>
              </a:rPr>
              <a:t>Eliassen Group. All Rights Reserved -</a:t>
            </a:r>
            <a:fld id="{60662EE3-E548-47D3-A22C-57E99A673FC2}" type="slidenum">
              <a:rPr lang="en-US" sz="800">
                <a:solidFill>
                  <a:schemeClr val="tx1">
                    <a:lumMod val="50000"/>
                    <a:lumOff val="50000"/>
                  </a:schemeClr>
                </a:solidFill>
              </a:rPr>
              <a:pPr eaLnBrk="0" hangingPunct="0">
                <a:defRPr/>
              </a:pPr>
              <a:t>‹#›</a:t>
            </a:fld>
            <a:r>
              <a:rPr lang="en-US" sz="800" dirty="0">
                <a:solidFill>
                  <a:schemeClr val="tx1">
                    <a:lumMod val="50000"/>
                    <a:lumOff val="50000"/>
                  </a:schemeClr>
                </a:solidFill>
              </a:rPr>
              <a:t>-</a:t>
            </a:r>
          </a:p>
        </p:txBody>
      </p:sp>
      <p:pic>
        <p:nvPicPr>
          <p:cNvPr id="11" name="Picture 10"/>
          <p:cNvPicPr>
            <a:picLocks noChangeAspect="1"/>
          </p:cNvPicPr>
          <p:nvPr userDrawn="1"/>
        </p:nvPicPr>
        <p:blipFill>
          <a:blip r:embed="rId15"/>
          <a:stretch>
            <a:fillRect/>
          </a:stretch>
        </p:blipFill>
        <p:spPr>
          <a:xfrm>
            <a:off x="7696200" y="6336109"/>
            <a:ext cx="1370749" cy="521891"/>
          </a:xfrm>
          <a:prstGeom prst="rect">
            <a:avLst/>
          </a:prstGeom>
        </p:spPr>
      </p:pic>
    </p:spTree>
    <p:extLst>
      <p:ext uri="{BB962C8B-B14F-4D97-AF65-F5344CB8AC3E}">
        <p14:creationId xmlns:p14="http://schemas.microsoft.com/office/powerpoint/2010/main" val="265481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mailto:dpoole@eliasse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876800"/>
            <a:ext cx="9144000" cy="584775"/>
          </a:xfrm>
          <a:prstGeom prst="rect">
            <a:avLst/>
          </a:prstGeom>
          <a:noFill/>
        </p:spPr>
        <p:txBody>
          <a:bodyPr wrap="square" rtlCol="0">
            <a:spAutoFit/>
          </a:bodyPr>
          <a:lstStyle/>
          <a:p>
            <a:pPr algn="ctr"/>
            <a:r>
              <a:rPr lang="en-US" sz="3200" dirty="0" smtClean="0"/>
              <a:t>Creating an Agile Culture</a:t>
            </a:r>
            <a:endParaRPr lang="en-US" sz="3200" dirty="0"/>
          </a:p>
        </p:txBody>
      </p:sp>
      <p:pic>
        <p:nvPicPr>
          <p:cNvPr id="3" name="Picture 2"/>
          <p:cNvPicPr>
            <a:picLocks noChangeAspect="1"/>
          </p:cNvPicPr>
          <p:nvPr/>
        </p:nvPicPr>
        <p:blipFill rotWithShape="1">
          <a:blip r:embed="rId2"/>
          <a:srcRect l="4174" t="2649" r="10703" b="7586"/>
          <a:stretch/>
        </p:blipFill>
        <p:spPr>
          <a:xfrm>
            <a:off x="3048000" y="1371600"/>
            <a:ext cx="2733683" cy="2813614"/>
          </a:xfrm>
          <a:prstGeom prst="rect">
            <a:avLst/>
          </a:prstGeom>
        </p:spPr>
      </p:pic>
    </p:spTree>
    <p:extLst>
      <p:ext uri="{BB962C8B-B14F-4D97-AF65-F5344CB8AC3E}">
        <p14:creationId xmlns:p14="http://schemas.microsoft.com/office/powerpoint/2010/main" val="1430279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What do you believe?</a:t>
            </a:r>
            <a:endParaRPr lang="en-US" dirty="0"/>
          </a:p>
        </p:txBody>
      </p:sp>
      <p:sp>
        <p:nvSpPr>
          <p:cNvPr id="3" name="Content Placeholder 2"/>
          <p:cNvSpPr>
            <a:spLocks noGrp="1"/>
          </p:cNvSpPr>
          <p:nvPr>
            <p:ph idx="1"/>
          </p:nvPr>
        </p:nvSpPr>
        <p:spPr>
          <a:xfrm>
            <a:off x="457200" y="1143000"/>
            <a:ext cx="7543800" cy="5181600"/>
          </a:xfrm>
        </p:spPr>
        <p:txBody>
          <a:bodyPr/>
          <a:lstStyle/>
          <a:p>
            <a:r>
              <a:rPr lang="en-US" sz="2800" dirty="0" smtClean="0"/>
              <a:t>Read each value and principle</a:t>
            </a:r>
          </a:p>
          <a:p>
            <a:r>
              <a:rPr lang="en-US" sz="2800" dirty="0" smtClean="0"/>
              <a:t>How many values and principles resonate with you?</a:t>
            </a:r>
          </a:p>
        </p:txBody>
      </p:sp>
      <p:pic>
        <p:nvPicPr>
          <p:cNvPr id="4" name="Picture 3" descr="SP00289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6694" y="76109"/>
            <a:ext cx="970774" cy="1341529"/>
          </a:xfrm>
          <a:prstGeom prst="rect">
            <a:avLst/>
          </a:prstGeom>
        </p:spPr>
      </p:pic>
      <p:sp>
        <p:nvSpPr>
          <p:cNvPr id="5" name="TextBox 4"/>
          <p:cNvSpPr txBox="1"/>
          <p:nvPr/>
        </p:nvSpPr>
        <p:spPr>
          <a:xfrm>
            <a:off x="8065189" y="1524000"/>
            <a:ext cx="787558" cy="369332"/>
          </a:xfrm>
          <a:prstGeom prst="rect">
            <a:avLst/>
          </a:prstGeom>
          <a:noFill/>
        </p:spPr>
        <p:txBody>
          <a:bodyPr wrap="none" rtlCol="0">
            <a:spAutoFit/>
          </a:bodyPr>
          <a:lstStyle/>
          <a:p>
            <a:r>
              <a:rPr lang="en-US" dirty="0"/>
              <a:t>5</a:t>
            </a:r>
            <a:r>
              <a:rPr lang="en-US" dirty="0" smtClean="0"/>
              <a:t> min</a:t>
            </a:r>
            <a:endParaRPr lang="en-US" dirty="0"/>
          </a:p>
        </p:txBody>
      </p:sp>
    </p:spTree>
    <p:extLst>
      <p:ext uri="{BB962C8B-B14F-4D97-AF65-F5344CB8AC3E}">
        <p14:creationId xmlns:p14="http://schemas.microsoft.com/office/powerpoint/2010/main" val="3498447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8610600" cy="533400"/>
          </a:xfrm>
        </p:spPr>
        <p:txBody>
          <a:bodyPr/>
          <a:lstStyle/>
          <a:p>
            <a:r>
              <a:rPr lang="en-US" sz="2800" dirty="0" smtClean="0"/>
              <a:t>Some Aspects of Traditional </a:t>
            </a:r>
            <a:r>
              <a:rPr lang="en-US" sz="2800" dirty="0" err="1" smtClean="0"/>
              <a:t>vs</a:t>
            </a:r>
            <a:r>
              <a:rPr lang="en-US" sz="2800" dirty="0" smtClean="0"/>
              <a:t> Agile Culture</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2043678900"/>
              </p:ext>
            </p:extLst>
          </p:nvPr>
        </p:nvGraphicFramePr>
        <p:xfrm>
          <a:off x="152400" y="914400"/>
          <a:ext cx="8839199" cy="51816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2895600"/>
                <a:gridCol w="2507204"/>
                <a:gridCol w="3436395"/>
              </a:tblGrid>
              <a:tr h="370840">
                <a:tc>
                  <a:txBody>
                    <a:bodyPr/>
                    <a:lstStyle/>
                    <a:p>
                      <a:r>
                        <a:rPr lang="en-US" sz="2000" dirty="0" smtClean="0"/>
                        <a:t>Area</a:t>
                      </a:r>
                      <a:endParaRPr lang="en-US" sz="2000" dirty="0"/>
                    </a:p>
                  </a:txBody>
                  <a:tcPr/>
                </a:tc>
                <a:tc>
                  <a:txBody>
                    <a:bodyPr/>
                    <a:lstStyle/>
                    <a:p>
                      <a:r>
                        <a:rPr lang="en-US" sz="2000" dirty="0" smtClean="0"/>
                        <a:t>Traditional</a:t>
                      </a:r>
                      <a:endParaRPr lang="en-US" sz="2000" dirty="0"/>
                    </a:p>
                  </a:txBody>
                  <a:tcPr/>
                </a:tc>
                <a:tc>
                  <a:txBody>
                    <a:bodyPr/>
                    <a:lstStyle/>
                    <a:p>
                      <a:r>
                        <a:rPr lang="en-US" sz="2000" dirty="0" smtClean="0"/>
                        <a:t>Agile</a:t>
                      </a:r>
                      <a:endParaRPr lang="en-US" sz="2000" dirty="0"/>
                    </a:p>
                  </a:txBody>
                  <a:tcPr/>
                </a:tc>
              </a:tr>
              <a:tr h="370840">
                <a:tc>
                  <a:txBody>
                    <a:bodyPr/>
                    <a:lstStyle/>
                    <a:p>
                      <a:r>
                        <a:rPr lang="en-US" sz="2000" b="1" dirty="0" smtClean="0"/>
                        <a:t>Organizational structure</a:t>
                      </a:r>
                      <a:endParaRPr lang="en-US" sz="2000" b="1" dirty="0"/>
                    </a:p>
                  </a:txBody>
                  <a:tcPr/>
                </a:tc>
                <a:tc>
                  <a:txBody>
                    <a:bodyPr/>
                    <a:lstStyle/>
                    <a:p>
                      <a:r>
                        <a:rPr lang="en-US" sz="2000" dirty="0" smtClean="0"/>
                        <a:t>Function &amp; project</a:t>
                      </a:r>
                      <a:endParaRPr lang="en-US" sz="2000" dirty="0"/>
                    </a:p>
                  </a:txBody>
                  <a:tcPr/>
                </a:tc>
                <a:tc>
                  <a:txBody>
                    <a:bodyPr/>
                    <a:lstStyle/>
                    <a:p>
                      <a:r>
                        <a:rPr lang="en-US" sz="2000" dirty="0" smtClean="0"/>
                        <a:t>Product,</a:t>
                      </a:r>
                      <a:r>
                        <a:rPr lang="en-US" sz="2000" baseline="0" dirty="0" smtClean="0"/>
                        <a:t> team, &amp; delivery</a:t>
                      </a:r>
                      <a:endParaRPr lang="en-US" sz="2000" dirty="0"/>
                    </a:p>
                  </a:txBody>
                  <a:tcPr/>
                </a:tc>
              </a:tr>
              <a:tr h="370840">
                <a:tc>
                  <a:txBody>
                    <a:bodyPr/>
                    <a:lstStyle/>
                    <a:p>
                      <a:r>
                        <a:rPr lang="en-US" sz="2000" b="1" dirty="0" smtClean="0"/>
                        <a:t>Compensation</a:t>
                      </a:r>
                      <a:endParaRPr lang="en-US" sz="2000" b="1" dirty="0"/>
                    </a:p>
                  </a:txBody>
                  <a:tcPr/>
                </a:tc>
                <a:tc>
                  <a:txBody>
                    <a:bodyPr/>
                    <a:lstStyle/>
                    <a:p>
                      <a:r>
                        <a:rPr lang="en-US" sz="2000" dirty="0" smtClean="0"/>
                        <a:t>Individual based</a:t>
                      </a:r>
                      <a:endParaRPr lang="en-US" sz="2000" dirty="0"/>
                    </a:p>
                  </a:txBody>
                  <a:tcPr/>
                </a:tc>
                <a:tc>
                  <a:txBody>
                    <a:bodyPr/>
                    <a:lstStyle/>
                    <a:p>
                      <a:r>
                        <a:rPr lang="en-US" sz="2000" dirty="0" smtClean="0"/>
                        <a:t>Includes</a:t>
                      </a:r>
                      <a:r>
                        <a:rPr lang="en-US" sz="2000" baseline="0" dirty="0" smtClean="0"/>
                        <a:t> team and d</a:t>
                      </a:r>
                      <a:r>
                        <a:rPr lang="en-US" sz="2000" dirty="0" smtClean="0"/>
                        <a:t>elivery components</a:t>
                      </a:r>
                      <a:endParaRPr lang="en-US" sz="2000" dirty="0"/>
                    </a:p>
                  </a:txBody>
                  <a:tcPr/>
                </a:tc>
              </a:tr>
              <a:tr h="370840">
                <a:tc>
                  <a:txBody>
                    <a:bodyPr/>
                    <a:lstStyle/>
                    <a:p>
                      <a:r>
                        <a:rPr lang="en-US" sz="2000" b="1" dirty="0" smtClean="0"/>
                        <a:t>Impediment</a:t>
                      </a:r>
                      <a:r>
                        <a:rPr lang="en-US" sz="2000" b="1" baseline="0" dirty="0" smtClean="0"/>
                        <a:t> raising</a:t>
                      </a:r>
                      <a:endParaRPr lang="en-US" sz="2000" b="1" dirty="0"/>
                    </a:p>
                  </a:txBody>
                  <a:tcPr/>
                </a:tc>
                <a:tc>
                  <a:txBody>
                    <a:bodyPr/>
                    <a:lstStyle/>
                    <a:p>
                      <a:r>
                        <a:rPr lang="en-US" sz="2000" dirty="0" smtClean="0"/>
                        <a:t>Rarely raised</a:t>
                      </a:r>
                      <a:endParaRPr lang="en-US" sz="2000" dirty="0"/>
                    </a:p>
                  </a:txBody>
                  <a:tcPr/>
                </a:tc>
                <a:tc>
                  <a:txBody>
                    <a:bodyPr/>
                    <a:lstStyle/>
                    <a:p>
                      <a:r>
                        <a:rPr lang="en-US" sz="2000" dirty="0" smtClean="0"/>
                        <a:t>Focus on raising &amp;</a:t>
                      </a:r>
                      <a:r>
                        <a:rPr lang="en-US" sz="2000" baseline="0" dirty="0" smtClean="0"/>
                        <a:t> addressing</a:t>
                      </a:r>
                      <a:endParaRPr lang="en-US" sz="2000" dirty="0"/>
                    </a:p>
                  </a:txBody>
                  <a:tcPr/>
                </a:tc>
              </a:tr>
              <a:tr h="370840">
                <a:tc>
                  <a:txBody>
                    <a:bodyPr/>
                    <a:lstStyle/>
                    <a:p>
                      <a:r>
                        <a:rPr lang="en-US" sz="2000" b="1" dirty="0" smtClean="0"/>
                        <a:t>Management of teams</a:t>
                      </a:r>
                      <a:endParaRPr lang="en-US" sz="2000" b="1" dirty="0"/>
                    </a:p>
                  </a:txBody>
                  <a:tcPr/>
                </a:tc>
                <a:tc>
                  <a:txBody>
                    <a:bodyPr/>
                    <a:lstStyle/>
                    <a:p>
                      <a:r>
                        <a:rPr lang="en-US" sz="2000" dirty="0" smtClean="0"/>
                        <a:t>Directing</a:t>
                      </a:r>
                      <a:endParaRPr lang="en-US" sz="2000" dirty="0"/>
                    </a:p>
                  </a:txBody>
                  <a:tcPr/>
                </a:tc>
                <a:tc>
                  <a:txBody>
                    <a:bodyPr/>
                    <a:lstStyle/>
                    <a:p>
                      <a:r>
                        <a:rPr lang="en-US" sz="2000" dirty="0" smtClean="0"/>
                        <a:t>Enabling</a:t>
                      </a:r>
                      <a:endParaRPr lang="en-US" sz="2000" dirty="0"/>
                    </a:p>
                  </a:txBody>
                  <a:tcPr/>
                </a:tc>
              </a:tr>
              <a:tr h="370840">
                <a:tc>
                  <a:txBody>
                    <a:bodyPr/>
                    <a:lstStyle/>
                    <a:p>
                      <a:r>
                        <a:rPr lang="en-US" sz="2000" b="1" dirty="0" smtClean="0"/>
                        <a:t>Business &amp; IT interaction</a:t>
                      </a:r>
                      <a:endParaRPr lang="en-US" sz="2000" b="1" dirty="0"/>
                    </a:p>
                  </a:txBody>
                  <a:tcPr/>
                </a:tc>
                <a:tc>
                  <a:txBody>
                    <a:bodyPr/>
                    <a:lstStyle/>
                    <a:p>
                      <a:r>
                        <a:rPr lang="en-US" sz="2000" dirty="0" smtClean="0"/>
                        <a:t>IT is a cost center</a:t>
                      </a:r>
                      <a:endParaRPr lang="en-US" sz="2000" dirty="0"/>
                    </a:p>
                  </a:txBody>
                  <a:tcPr/>
                </a:tc>
                <a:tc>
                  <a:txBody>
                    <a:bodyPr/>
                    <a:lstStyle/>
                    <a:p>
                      <a:r>
                        <a:rPr lang="en-US" sz="2000" dirty="0" smtClean="0"/>
                        <a:t>Customer oriented</a:t>
                      </a:r>
                      <a:r>
                        <a:rPr lang="en-US" sz="2000" baseline="0" dirty="0" smtClean="0"/>
                        <a:t> p</a:t>
                      </a:r>
                      <a:r>
                        <a:rPr lang="en-US" sz="2000" dirty="0" smtClean="0"/>
                        <a:t>artnership</a:t>
                      </a:r>
                      <a:endParaRPr lang="en-US" sz="2000" dirty="0"/>
                    </a:p>
                  </a:txBody>
                  <a:tcPr/>
                </a:tc>
              </a:tr>
              <a:tr h="370840">
                <a:tc>
                  <a:txBody>
                    <a:bodyPr/>
                    <a:lstStyle/>
                    <a:p>
                      <a:r>
                        <a:rPr lang="en-US" sz="2000" b="1" dirty="0" smtClean="0"/>
                        <a:t>Teams</a:t>
                      </a:r>
                      <a:endParaRPr lang="en-US" sz="2000" b="1" dirty="0"/>
                    </a:p>
                  </a:txBody>
                  <a:tcPr/>
                </a:tc>
                <a:tc>
                  <a:txBody>
                    <a:bodyPr/>
                    <a:lstStyle/>
                    <a:p>
                      <a:r>
                        <a:rPr lang="en-US" sz="2000" dirty="0" smtClean="0"/>
                        <a:t>Large, functional, project-based, transient,</a:t>
                      </a:r>
                      <a:r>
                        <a:rPr lang="en-US" sz="2000" baseline="0" dirty="0" smtClean="0"/>
                        <a:t> &amp; dynamic</a:t>
                      </a:r>
                      <a:endParaRPr lang="en-US" sz="2000" dirty="0"/>
                    </a:p>
                  </a:txBody>
                  <a:tcPr/>
                </a:tc>
                <a:tc>
                  <a:txBody>
                    <a:bodyPr/>
                    <a:lstStyle/>
                    <a:p>
                      <a:r>
                        <a:rPr lang="en-US" sz="2000" dirty="0" smtClean="0"/>
                        <a:t>Small, cross-functional, product-based,</a:t>
                      </a:r>
                      <a:r>
                        <a:rPr lang="en-US" sz="2000" baseline="0" dirty="0" smtClean="0"/>
                        <a:t> long standing &amp; static</a:t>
                      </a:r>
                      <a:endParaRPr lang="en-US" sz="2000" dirty="0"/>
                    </a:p>
                  </a:txBody>
                  <a:tcPr/>
                </a:tc>
              </a:tr>
              <a:tr h="370840">
                <a:tc>
                  <a:txBody>
                    <a:bodyPr/>
                    <a:lstStyle/>
                    <a:p>
                      <a:r>
                        <a:rPr lang="en-US" sz="2000" b="1" dirty="0" smtClean="0"/>
                        <a:t>Customer Interaction</a:t>
                      </a:r>
                      <a:endParaRPr lang="en-US" sz="2000" b="1" dirty="0"/>
                    </a:p>
                  </a:txBody>
                  <a:tcPr/>
                </a:tc>
                <a:tc>
                  <a:txBody>
                    <a:bodyPr/>
                    <a:lstStyle/>
                    <a:p>
                      <a:r>
                        <a:rPr lang="en-US" sz="2000" dirty="0" smtClean="0"/>
                        <a:t>Requirements</a:t>
                      </a:r>
                      <a:r>
                        <a:rPr lang="en-US" sz="2000" baseline="0" dirty="0" smtClean="0"/>
                        <a:t> and acceptance</a:t>
                      </a:r>
                      <a:endParaRPr lang="en-US" sz="2000" dirty="0"/>
                    </a:p>
                  </a:txBody>
                  <a:tcPr/>
                </a:tc>
                <a:tc>
                  <a:txBody>
                    <a:bodyPr/>
                    <a:lstStyle/>
                    <a:p>
                      <a:r>
                        <a:rPr lang="en-US" sz="2000" dirty="0" smtClean="0"/>
                        <a:t>Throughout</a:t>
                      </a:r>
                      <a:r>
                        <a:rPr lang="en-US" sz="2000" baseline="0" dirty="0" smtClean="0"/>
                        <a:t> entire process</a:t>
                      </a:r>
                      <a:endParaRPr lang="en-US" sz="2000" dirty="0"/>
                    </a:p>
                  </a:txBody>
                  <a:tcPr/>
                </a:tc>
              </a:tr>
              <a:tr h="370840">
                <a:tc>
                  <a:txBody>
                    <a:bodyPr/>
                    <a:lstStyle/>
                    <a:p>
                      <a:r>
                        <a:rPr lang="en-US" sz="2000" b="1" dirty="0" smtClean="0"/>
                        <a:t>Transparency</a:t>
                      </a:r>
                      <a:endParaRPr lang="en-US" sz="2000" b="1" dirty="0"/>
                    </a:p>
                  </a:txBody>
                  <a:tcPr/>
                </a:tc>
                <a:tc>
                  <a:txBody>
                    <a:bodyPr/>
                    <a:lstStyle/>
                    <a:p>
                      <a:r>
                        <a:rPr lang="en-US" sz="2000" dirty="0" smtClean="0"/>
                        <a:t>Low</a:t>
                      </a:r>
                      <a:endParaRPr lang="en-US" sz="2000" dirty="0"/>
                    </a:p>
                  </a:txBody>
                  <a:tcPr/>
                </a:tc>
                <a:tc>
                  <a:txBody>
                    <a:bodyPr/>
                    <a:lstStyle/>
                    <a:p>
                      <a:r>
                        <a:rPr lang="en-US" sz="2000" dirty="0" smtClean="0"/>
                        <a:t>High</a:t>
                      </a:r>
                      <a:endParaRPr lang="en-US" sz="2000" dirty="0"/>
                    </a:p>
                  </a:txBody>
                  <a:tcPr/>
                </a:tc>
              </a:tr>
              <a:tr h="370840">
                <a:tc>
                  <a:txBody>
                    <a:bodyPr/>
                    <a:lstStyle/>
                    <a:p>
                      <a:r>
                        <a:rPr lang="en-US" sz="2000" b="1" dirty="0" smtClean="0"/>
                        <a:t>Trust</a:t>
                      </a:r>
                      <a:endParaRPr lang="en-US" sz="2000" b="1" dirty="0"/>
                    </a:p>
                  </a:txBody>
                  <a:tcPr/>
                </a:tc>
                <a:tc>
                  <a:txBody>
                    <a:bodyPr/>
                    <a:lstStyle/>
                    <a:p>
                      <a:r>
                        <a:rPr lang="en-US" sz="2000" dirty="0" smtClean="0"/>
                        <a:t>Low</a:t>
                      </a:r>
                      <a:endParaRPr lang="en-US" sz="2000" dirty="0"/>
                    </a:p>
                  </a:txBody>
                  <a:tcPr/>
                </a:tc>
                <a:tc>
                  <a:txBody>
                    <a:bodyPr/>
                    <a:lstStyle/>
                    <a:p>
                      <a:r>
                        <a:rPr lang="en-US" sz="2000" dirty="0" smtClean="0"/>
                        <a:t>High</a:t>
                      </a:r>
                      <a:endParaRPr lang="en-US" sz="2000" dirty="0"/>
                    </a:p>
                  </a:txBody>
                  <a:tcPr/>
                </a:tc>
              </a:tr>
            </a:tbl>
          </a:graphicData>
        </a:graphic>
      </p:graphicFrame>
      <p:sp>
        <p:nvSpPr>
          <p:cNvPr id="5" name="TextBox 4"/>
          <p:cNvSpPr txBox="1"/>
          <p:nvPr/>
        </p:nvSpPr>
        <p:spPr>
          <a:xfrm>
            <a:off x="-2159000" y="4445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34972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0" y="3429000"/>
            <a:ext cx="9144000" cy="584776"/>
          </a:xfrm>
          <a:prstGeom prst="rect">
            <a:avLst/>
          </a:prstGeom>
          <a:noFill/>
        </p:spPr>
        <p:txBody>
          <a:bodyPr wrap="square" rtlCol="0">
            <a:spAutoFit/>
          </a:bodyPr>
          <a:lstStyle/>
          <a:p>
            <a:pPr algn="ctr"/>
            <a:r>
              <a:rPr lang="en-US" sz="3200" dirty="0" smtClean="0"/>
              <a:t>Why Change?</a:t>
            </a:r>
            <a:endParaRPr lang="en-US" sz="3200" dirty="0"/>
          </a:p>
        </p:txBody>
      </p:sp>
    </p:spTree>
    <p:extLst>
      <p:ext uri="{BB962C8B-B14F-4D97-AF65-F5344CB8AC3E}">
        <p14:creationId xmlns:p14="http://schemas.microsoft.com/office/powerpoint/2010/main" val="2468880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Break Everything Down into Minimum Viable Increments (MVIs)</a:t>
            </a:r>
            <a:endParaRPr lang="en-US" sz="2400" dirty="0"/>
          </a:p>
        </p:txBody>
      </p:sp>
      <p:cxnSp>
        <p:nvCxnSpPr>
          <p:cNvPr id="4" name="Straight Connector 3"/>
          <p:cNvCxnSpPr/>
          <p:nvPr/>
        </p:nvCxnSpPr>
        <p:spPr>
          <a:xfrm>
            <a:off x="402967" y="4800600"/>
            <a:ext cx="82457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8191500" y="4652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6362700" y="4652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339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705100" y="4652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90600" y="4872335"/>
            <a:ext cx="609600" cy="461665"/>
          </a:xfrm>
          <a:prstGeom prst="rect">
            <a:avLst/>
          </a:prstGeom>
          <a:noFill/>
        </p:spPr>
        <p:txBody>
          <a:bodyPr wrap="square" rtlCol="0">
            <a:spAutoFit/>
          </a:bodyPr>
          <a:lstStyle/>
          <a:p>
            <a:pPr algn="ctr"/>
            <a:r>
              <a:rPr lang="en-US" sz="2400" dirty="0"/>
              <a:t>2</a:t>
            </a:r>
          </a:p>
        </p:txBody>
      </p:sp>
      <p:sp>
        <p:nvSpPr>
          <p:cNvPr id="10" name="TextBox 9"/>
          <p:cNvSpPr txBox="1"/>
          <p:nvPr/>
        </p:nvSpPr>
        <p:spPr>
          <a:xfrm>
            <a:off x="1828800" y="4872335"/>
            <a:ext cx="762000" cy="461665"/>
          </a:xfrm>
          <a:prstGeom prst="rect">
            <a:avLst/>
          </a:prstGeom>
          <a:noFill/>
        </p:spPr>
        <p:txBody>
          <a:bodyPr wrap="square" rtlCol="0">
            <a:spAutoFit/>
          </a:bodyPr>
          <a:lstStyle/>
          <a:p>
            <a:pPr algn="ctr"/>
            <a:r>
              <a:rPr lang="en-US" sz="2400" dirty="0"/>
              <a:t>4</a:t>
            </a:r>
          </a:p>
        </p:txBody>
      </p:sp>
      <p:sp>
        <p:nvSpPr>
          <p:cNvPr id="11" name="TextBox 10"/>
          <p:cNvSpPr txBox="1"/>
          <p:nvPr/>
        </p:nvSpPr>
        <p:spPr>
          <a:xfrm>
            <a:off x="2743200" y="4872335"/>
            <a:ext cx="762000" cy="461665"/>
          </a:xfrm>
          <a:prstGeom prst="rect">
            <a:avLst/>
          </a:prstGeom>
          <a:noFill/>
        </p:spPr>
        <p:txBody>
          <a:bodyPr wrap="square" rtlCol="0">
            <a:spAutoFit/>
          </a:bodyPr>
          <a:lstStyle/>
          <a:p>
            <a:pPr algn="ctr"/>
            <a:r>
              <a:rPr lang="en-US" sz="2400" dirty="0"/>
              <a:t>6</a:t>
            </a:r>
          </a:p>
        </p:txBody>
      </p:sp>
      <p:cxnSp>
        <p:nvCxnSpPr>
          <p:cNvPr id="12" name="Straight Connector 11"/>
          <p:cNvCxnSpPr/>
          <p:nvPr/>
        </p:nvCxnSpPr>
        <p:spPr>
          <a:xfrm flipV="1">
            <a:off x="36195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6833" y="4872335"/>
            <a:ext cx="609600" cy="461665"/>
          </a:xfrm>
          <a:prstGeom prst="rect">
            <a:avLst/>
          </a:prstGeom>
          <a:noFill/>
        </p:spPr>
        <p:txBody>
          <a:bodyPr wrap="square" rtlCol="0">
            <a:spAutoFit/>
          </a:bodyPr>
          <a:lstStyle/>
          <a:p>
            <a:pPr algn="ctr"/>
            <a:r>
              <a:rPr lang="en-US" sz="2400" dirty="0" smtClean="0"/>
              <a:t>1</a:t>
            </a:r>
            <a:endParaRPr lang="en-US" sz="2400" dirty="0"/>
          </a:p>
        </p:txBody>
      </p:sp>
      <p:cxnSp>
        <p:nvCxnSpPr>
          <p:cNvPr id="14" name="Straight Connector 13"/>
          <p:cNvCxnSpPr/>
          <p:nvPr/>
        </p:nvCxnSpPr>
        <p:spPr>
          <a:xfrm flipV="1">
            <a:off x="54483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444367" y="4872335"/>
            <a:ext cx="609600" cy="461665"/>
          </a:xfrm>
          <a:prstGeom prst="rect">
            <a:avLst/>
          </a:prstGeom>
          <a:noFill/>
        </p:spPr>
        <p:txBody>
          <a:bodyPr wrap="square" rtlCol="0">
            <a:spAutoFit/>
          </a:bodyPr>
          <a:lstStyle/>
          <a:p>
            <a:pPr algn="ctr"/>
            <a:r>
              <a:rPr lang="en-US" sz="2400" dirty="0"/>
              <a:t>3</a:t>
            </a:r>
          </a:p>
        </p:txBody>
      </p:sp>
      <p:cxnSp>
        <p:nvCxnSpPr>
          <p:cNvPr id="16" name="Straight Connector 15"/>
          <p:cNvCxnSpPr/>
          <p:nvPr/>
        </p:nvCxnSpPr>
        <p:spPr>
          <a:xfrm flipV="1">
            <a:off x="72771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361602" y="4872335"/>
            <a:ext cx="609600" cy="461665"/>
          </a:xfrm>
          <a:prstGeom prst="rect">
            <a:avLst/>
          </a:prstGeom>
          <a:noFill/>
        </p:spPr>
        <p:txBody>
          <a:bodyPr wrap="square" rtlCol="0">
            <a:spAutoFit/>
          </a:bodyPr>
          <a:lstStyle/>
          <a:p>
            <a:pPr algn="ctr"/>
            <a:r>
              <a:rPr lang="en-US" sz="2400" dirty="0"/>
              <a:t>5</a:t>
            </a:r>
          </a:p>
        </p:txBody>
      </p:sp>
      <p:sp>
        <p:nvSpPr>
          <p:cNvPr id="18" name="TextBox 17"/>
          <p:cNvSpPr txBox="1"/>
          <p:nvPr/>
        </p:nvSpPr>
        <p:spPr>
          <a:xfrm>
            <a:off x="3269734" y="4872335"/>
            <a:ext cx="609600" cy="461665"/>
          </a:xfrm>
          <a:prstGeom prst="rect">
            <a:avLst/>
          </a:prstGeom>
          <a:noFill/>
        </p:spPr>
        <p:txBody>
          <a:bodyPr wrap="square" rtlCol="0">
            <a:spAutoFit/>
          </a:bodyPr>
          <a:lstStyle/>
          <a:p>
            <a:pPr algn="ctr"/>
            <a:r>
              <a:rPr lang="en-US" sz="2400" dirty="0"/>
              <a:t>7</a:t>
            </a:r>
          </a:p>
        </p:txBody>
      </p:sp>
      <p:cxnSp>
        <p:nvCxnSpPr>
          <p:cNvPr id="19" name="Straight Connector 18"/>
          <p:cNvCxnSpPr/>
          <p:nvPr/>
        </p:nvCxnSpPr>
        <p:spPr>
          <a:xfrm flipV="1">
            <a:off x="3165733" y="4652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073267" y="4652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4991100" y="4652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898634" y="4652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68199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727434"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86487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178119" y="4872335"/>
            <a:ext cx="609600" cy="461665"/>
          </a:xfrm>
          <a:prstGeom prst="rect">
            <a:avLst/>
          </a:prstGeom>
          <a:noFill/>
        </p:spPr>
        <p:txBody>
          <a:bodyPr wrap="square" rtlCol="0">
            <a:spAutoFit/>
          </a:bodyPr>
          <a:lstStyle/>
          <a:p>
            <a:pPr algn="ctr"/>
            <a:r>
              <a:rPr lang="en-US" sz="2400" dirty="0"/>
              <a:t>9</a:t>
            </a:r>
          </a:p>
        </p:txBody>
      </p:sp>
      <p:sp>
        <p:nvSpPr>
          <p:cNvPr id="27" name="TextBox 26"/>
          <p:cNvSpPr txBox="1"/>
          <p:nvPr/>
        </p:nvSpPr>
        <p:spPr>
          <a:xfrm>
            <a:off x="5016319" y="4872335"/>
            <a:ext cx="762000" cy="461665"/>
          </a:xfrm>
          <a:prstGeom prst="rect">
            <a:avLst/>
          </a:prstGeom>
          <a:noFill/>
        </p:spPr>
        <p:txBody>
          <a:bodyPr wrap="square" rtlCol="0">
            <a:spAutoFit/>
          </a:bodyPr>
          <a:lstStyle/>
          <a:p>
            <a:pPr algn="ctr"/>
            <a:r>
              <a:rPr lang="en-US" sz="2400" dirty="0" smtClean="0"/>
              <a:t>11</a:t>
            </a:r>
            <a:endParaRPr lang="en-US" sz="2400" dirty="0"/>
          </a:p>
        </p:txBody>
      </p:sp>
      <p:sp>
        <p:nvSpPr>
          <p:cNvPr id="28" name="TextBox 27"/>
          <p:cNvSpPr txBox="1"/>
          <p:nvPr/>
        </p:nvSpPr>
        <p:spPr>
          <a:xfrm>
            <a:off x="5930719" y="4872335"/>
            <a:ext cx="762000" cy="461665"/>
          </a:xfrm>
          <a:prstGeom prst="rect">
            <a:avLst/>
          </a:prstGeom>
          <a:noFill/>
        </p:spPr>
        <p:txBody>
          <a:bodyPr wrap="square" rtlCol="0">
            <a:spAutoFit/>
          </a:bodyPr>
          <a:lstStyle/>
          <a:p>
            <a:pPr algn="ctr"/>
            <a:r>
              <a:rPr lang="en-US" sz="2400" dirty="0" smtClean="0"/>
              <a:t>13</a:t>
            </a:r>
            <a:endParaRPr lang="en-US" sz="2400" dirty="0"/>
          </a:p>
        </p:txBody>
      </p:sp>
      <p:sp>
        <p:nvSpPr>
          <p:cNvPr id="29" name="TextBox 28"/>
          <p:cNvSpPr txBox="1"/>
          <p:nvPr/>
        </p:nvSpPr>
        <p:spPr>
          <a:xfrm>
            <a:off x="3724352" y="4872335"/>
            <a:ext cx="609600" cy="461665"/>
          </a:xfrm>
          <a:prstGeom prst="rect">
            <a:avLst/>
          </a:prstGeom>
          <a:noFill/>
        </p:spPr>
        <p:txBody>
          <a:bodyPr wrap="square" rtlCol="0">
            <a:spAutoFit/>
          </a:bodyPr>
          <a:lstStyle/>
          <a:p>
            <a:pPr algn="ctr"/>
            <a:r>
              <a:rPr lang="en-US" sz="2400" dirty="0"/>
              <a:t>8</a:t>
            </a:r>
          </a:p>
        </p:txBody>
      </p:sp>
      <p:sp>
        <p:nvSpPr>
          <p:cNvPr id="30" name="TextBox 29"/>
          <p:cNvSpPr txBox="1"/>
          <p:nvPr/>
        </p:nvSpPr>
        <p:spPr>
          <a:xfrm>
            <a:off x="4631886" y="4872335"/>
            <a:ext cx="609600" cy="461665"/>
          </a:xfrm>
          <a:prstGeom prst="rect">
            <a:avLst/>
          </a:prstGeom>
          <a:noFill/>
        </p:spPr>
        <p:txBody>
          <a:bodyPr wrap="square" rtlCol="0">
            <a:spAutoFit/>
          </a:bodyPr>
          <a:lstStyle/>
          <a:p>
            <a:pPr algn="ctr"/>
            <a:r>
              <a:rPr lang="en-US" sz="2400" dirty="0" smtClean="0"/>
              <a:t>10</a:t>
            </a:r>
            <a:endParaRPr lang="en-US" sz="2400" dirty="0"/>
          </a:p>
        </p:txBody>
      </p:sp>
      <p:sp>
        <p:nvSpPr>
          <p:cNvPr id="31" name="TextBox 30"/>
          <p:cNvSpPr txBox="1"/>
          <p:nvPr/>
        </p:nvSpPr>
        <p:spPr>
          <a:xfrm>
            <a:off x="5549121" y="4872335"/>
            <a:ext cx="609600" cy="461665"/>
          </a:xfrm>
          <a:prstGeom prst="rect">
            <a:avLst/>
          </a:prstGeom>
          <a:noFill/>
        </p:spPr>
        <p:txBody>
          <a:bodyPr wrap="square" rtlCol="0">
            <a:spAutoFit/>
          </a:bodyPr>
          <a:lstStyle/>
          <a:p>
            <a:pPr algn="ctr"/>
            <a:r>
              <a:rPr lang="en-US" sz="2400" dirty="0" smtClean="0"/>
              <a:t>12</a:t>
            </a:r>
            <a:endParaRPr lang="en-US" sz="2400" dirty="0"/>
          </a:p>
        </p:txBody>
      </p:sp>
      <p:sp>
        <p:nvSpPr>
          <p:cNvPr id="32" name="TextBox 31"/>
          <p:cNvSpPr txBox="1"/>
          <p:nvPr/>
        </p:nvSpPr>
        <p:spPr>
          <a:xfrm>
            <a:off x="6457253" y="4872335"/>
            <a:ext cx="609600" cy="461665"/>
          </a:xfrm>
          <a:prstGeom prst="rect">
            <a:avLst/>
          </a:prstGeom>
          <a:noFill/>
        </p:spPr>
        <p:txBody>
          <a:bodyPr wrap="square" rtlCol="0">
            <a:spAutoFit/>
          </a:bodyPr>
          <a:lstStyle/>
          <a:p>
            <a:pPr algn="ctr"/>
            <a:r>
              <a:rPr lang="en-US" sz="2400" dirty="0" smtClean="0"/>
              <a:t>14</a:t>
            </a:r>
            <a:endParaRPr lang="en-US" sz="2400" dirty="0"/>
          </a:p>
        </p:txBody>
      </p:sp>
      <p:cxnSp>
        <p:nvCxnSpPr>
          <p:cNvPr id="33" name="Straight Connector 32"/>
          <p:cNvCxnSpPr/>
          <p:nvPr/>
        </p:nvCxnSpPr>
        <p:spPr>
          <a:xfrm flipV="1">
            <a:off x="8636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778000" y="4643733"/>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1324233"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2231767"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883219" y="4859635"/>
            <a:ext cx="762000" cy="461665"/>
          </a:xfrm>
          <a:prstGeom prst="rect">
            <a:avLst/>
          </a:prstGeom>
          <a:noFill/>
        </p:spPr>
        <p:txBody>
          <a:bodyPr wrap="square" rtlCol="0">
            <a:spAutoFit/>
          </a:bodyPr>
          <a:lstStyle/>
          <a:p>
            <a:pPr algn="ctr"/>
            <a:r>
              <a:rPr lang="en-US" sz="2400" dirty="0" smtClean="0"/>
              <a:t>15</a:t>
            </a:r>
            <a:endParaRPr lang="en-US" sz="2400" dirty="0"/>
          </a:p>
        </p:txBody>
      </p:sp>
      <p:sp>
        <p:nvSpPr>
          <p:cNvPr id="38" name="TextBox 37"/>
          <p:cNvSpPr txBox="1"/>
          <p:nvPr/>
        </p:nvSpPr>
        <p:spPr>
          <a:xfrm>
            <a:off x="7797619" y="4859635"/>
            <a:ext cx="762000" cy="461665"/>
          </a:xfrm>
          <a:prstGeom prst="rect">
            <a:avLst/>
          </a:prstGeom>
          <a:noFill/>
        </p:spPr>
        <p:txBody>
          <a:bodyPr wrap="square" rtlCol="0">
            <a:spAutoFit/>
          </a:bodyPr>
          <a:lstStyle/>
          <a:p>
            <a:pPr algn="ctr"/>
            <a:r>
              <a:rPr lang="en-US" sz="2400" dirty="0" smtClean="0"/>
              <a:t>17</a:t>
            </a:r>
            <a:endParaRPr lang="en-US" sz="2400" dirty="0"/>
          </a:p>
        </p:txBody>
      </p:sp>
      <p:sp>
        <p:nvSpPr>
          <p:cNvPr id="39" name="TextBox 38"/>
          <p:cNvSpPr txBox="1"/>
          <p:nvPr/>
        </p:nvSpPr>
        <p:spPr>
          <a:xfrm>
            <a:off x="7416021" y="4859635"/>
            <a:ext cx="609600" cy="461665"/>
          </a:xfrm>
          <a:prstGeom prst="rect">
            <a:avLst/>
          </a:prstGeom>
          <a:noFill/>
        </p:spPr>
        <p:txBody>
          <a:bodyPr wrap="square" rtlCol="0">
            <a:spAutoFit/>
          </a:bodyPr>
          <a:lstStyle/>
          <a:p>
            <a:pPr algn="ctr"/>
            <a:r>
              <a:rPr lang="en-US" sz="2400" dirty="0" smtClean="0"/>
              <a:t>16</a:t>
            </a:r>
            <a:endParaRPr lang="en-US" sz="2400" dirty="0"/>
          </a:p>
        </p:txBody>
      </p:sp>
      <p:sp>
        <p:nvSpPr>
          <p:cNvPr id="40" name="TextBox 39"/>
          <p:cNvSpPr txBox="1"/>
          <p:nvPr/>
        </p:nvSpPr>
        <p:spPr>
          <a:xfrm>
            <a:off x="8324153" y="4859635"/>
            <a:ext cx="609600" cy="461665"/>
          </a:xfrm>
          <a:prstGeom prst="rect">
            <a:avLst/>
          </a:prstGeom>
          <a:noFill/>
        </p:spPr>
        <p:txBody>
          <a:bodyPr wrap="square" rtlCol="0">
            <a:spAutoFit/>
          </a:bodyPr>
          <a:lstStyle/>
          <a:p>
            <a:pPr algn="ctr"/>
            <a:r>
              <a:rPr lang="en-US" sz="2400" dirty="0" smtClean="0"/>
              <a:t>18</a:t>
            </a:r>
            <a:endParaRPr lang="en-US" sz="2400" dirty="0"/>
          </a:p>
        </p:txBody>
      </p:sp>
      <p:sp>
        <p:nvSpPr>
          <p:cNvPr id="41" name="TextBox 40"/>
          <p:cNvSpPr txBox="1"/>
          <p:nvPr/>
        </p:nvSpPr>
        <p:spPr>
          <a:xfrm>
            <a:off x="3879334" y="5410200"/>
            <a:ext cx="1295998" cy="461665"/>
          </a:xfrm>
          <a:prstGeom prst="rect">
            <a:avLst/>
          </a:prstGeom>
          <a:noFill/>
        </p:spPr>
        <p:txBody>
          <a:bodyPr wrap="none" rtlCol="0">
            <a:spAutoFit/>
          </a:bodyPr>
          <a:lstStyle/>
          <a:p>
            <a:r>
              <a:rPr lang="en-US" sz="2400" dirty="0" smtClean="0"/>
              <a:t>months</a:t>
            </a:r>
            <a:endParaRPr lang="en-US" sz="2400" dirty="0"/>
          </a:p>
        </p:txBody>
      </p:sp>
      <p:cxnSp>
        <p:nvCxnSpPr>
          <p:cNvPr id="42" name="Straight Connector 41"/>
          <p:cNvCxnSpPr/>
          <p:nvPr/>
        </p:nvCxnSpPr>
        <p:spPr>
          <a:xfrm flipV="1">
            <a:off x="3810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291069" y="3352800"/>
            <a:ext cx="496650" cy="461665"/>
          </a:xfrm>
          <a:prstGeom prst="rect">
            <a:avLst/>
          </a:prstGeom>
          <a:noFill/>
        </p:spPr>
        <p:txBody>
          <a:bodyPr wrap="none" rtlCol="0">
            <a:spAutoFit/>
          </a:bodyPr>
          <a:lstStyle/>
          <a:p>
            <a:pPr algn="ctr"/>
            <a:r>
              <a:rPr lang="en-US" sz="2400" dirty="0" smtClean="0"/>
              <a:t>$0</a:t>
            </a:r>
            <a:endParaRPr lang="en-US" sz="2400" dirty="0"/>
          </a:p>
        </p:txBody>
      </p:sp>
      <p:sp>
        <p:nvSpPr>
          <p:cNvPr id="45" name="TextBox 44"/>
          <p:cNvSpPr txBox="1"/>
          <p:nvPr/>
        </p:nvSpPr>
        <p:spPr>
          <a:xfrm>
            <a:off x="5432266" y="3348335"/>
            <a:ext cx="968534" cy="461665"/>
          </a:xfrm>
          <a:prstGeom prst="rect">
            <a:avLst/>
          </a:prstGeom>
          <a:noFill/>
        </p:spPr>
        <p:txBody>
          <a:bodyPr wrap="none" rtlCol="0">
            <a:spAutoFit/>
          </a:bodyPr>
          <a:lstStyle/>
          <a:p>
            <a:pPr algn="ctr"/>
            <a:r>
              <a:rPr lang="en-US" sz="2400" dirty="0" smtClean="0"/>
              <a:t>$300K</a:t>
            </a:r>
            <a:endParaRPr lang="en-US" sz="2400" dirty="0"/>
          </a:p>
        </p:txBody>
      </p:sp>
      <p:sp>
        <p:nvSpPr>
          <p:cNvPr id="46" name="TextBox 45"/>
          <p:cNvSpPr txBox="1"/>
          <p:nvPr/>
        </p:nvSpPr>
        <p:spPr>
          <a:xfrm>
            <a:off x="6705600" y="3352800"/>
            <a:ext cx="1104900" cy="461665"/>
          </a:xfrm>
          <a:prstGeom prst="rect">
            <a:avLst/>
          </a:prstGeom>
          <a:noFill/>
        </p:spPr>
        <p:txBody>
          <a:bodyPr wrap="square" rtlCol="0">
            <a:spAutoFit/>
          </a:bodyPr>
          <a:lstStyle/>
          <a:p>
            <a:pPr algn="ctr"/>
            <a:r>
              <a:rPr lang="en-US" sz="2400" dirty="0" smtClean="0"/>
              <a:t>$600K</a:t>
            </a:r>
            <a:endParaRPr lang="en-US" sz="2400" dirty="0"/>
          </a:p>
        </p:txBody>
      </p:sp>
      <p:cxnSp>
        <p:nvCxnSpPr>
          <p:cNvPr id="47" name="Straight Arrow Connector 46"/>
          <p:cNvCxnSpPr/>
          <p:nvPr/>
        </p:nvCxnSpPr>
        <p:spPr>
          <a:xfrm flipH="1">
            <a:off x="4538830" y="3874532"/>
            <a:ext cx="1570" cy="3164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5930719" y="3873400"/>
            <a:ext cx="1570" cy="3164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7275530" y="3874532"/>
            <a:ext cx="1570" cy="3164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8165874" y="3352800"/>
            <a:ext cx="968534" cy="461665"/>
          </a:xfrm>
          <a:prstGeom prst="rect">
            <a:avLst/>
          </a:prstGeom>
          <a:noFill/>
        </p:spPr>
        <p:txBody>
          <a:bodyPr wrap="none" rtlCol="0">
            <a:spAutoFit/>
          </a:bodyPr>
          <a:lstStyle/>
          <a:p>
            <a:pPr algn="ctr"/>
            <a:r>
              <a:rPr lang="en-US" sz="2400" dirty="0" smtClean="0"/>
              <a:t>$900K</a:t>
            </a:r>
            <a:endParaRPr lang="en-US" sz="2400" dirty="0"/>
          </a:p>
        </p:txBody>
      </p:sp>
      <p:cxnSp>
        <p:nvCxnSpPr>
          <p:cNvPr id="51" name="Straight Arrow Connector 50"/>
          <p:cNvCxnSpPr/>
          <p:nvPr/>
        </p:nvCxnSpPr>
        <p:spPr>
          <a:xfrm flipH="1">
            <a:off x="8649337" y="3874532"/>
            <a:ext cx="1570" cy="3164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 name="Rounded Rectangle 51"/>
          <p:cNvSpPr/>
          <p:nvPr/>
        </p:nvSpPr>
        <p:spPr>
          <a:xfrm>
            <a:off x="1778000" y="4191000"/>
            <a:ext cx="1387733"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MVI 2</a:t>
            </a:r>
          </a:p>
        </p:txBody>
      </p:sp>
      <p:sp>
        <p:nvSpPr>
          <p:cNvPr id="53" name="Rounded Rectangle 52"/>
          <p:cNvSpPr/>
          <p:nvPr/>
        </p:nvSpPr>
        <p:spPr>
          <a:xfrm>
            <a:off x="3169466" y="4191000"/>
            <a:ext cx="1364434"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t>
            </a:r>
          </a:p>
        </p:txBody>
      </p:sp>
      <p:sp>
        <p:nvSpPr>
          <p:cNvPr id="3" name="Rounded Rectangle 2"/>
          <p:cNvSpPr/>
          <p:nvPr/>
        </p:nvSpPr>
        <p:spPr>
          <a:xfrm>
            <a:off x="381000" y="4191000"/>
            <a:ext cx="13970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MVI 1</a:t>
            </a:r>
          </a:p>
        </p:txBody>
      </p:sp>
      <p:sp>
        <p:nvSpPr>
          <p:cNvPr id="54" name="Rounded Rectangle 53"/>
          <p:cNvSpPr/>
          <p:nvPr/>
        </p:nvSpPr>
        <p:spPr>
          <a:xfrm>
            <a:off x="368300" y="4191000"/>
            <a:ext cx="41529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Project A</a:t>
            </a:r>
          </a:p>
        </p:txBody>
      </p:sp>
    </p:spTree>
    <p:extLst>
      <p:ext uri="{BB962C8B-B14F-4D97-AF65-F5344CB8AC3E}">
        <p14:creationId xmlns:p14="http://schemas.microsoft.com/office/powerpoint/2010/main" val="152110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of the Effect of Working by MVI</a:t>
            </a:r>
            <a:endParaRPr lang="en-US" dirty="0"/>
          </a:p>
        </p:txBody>
      </p:sp>
      <p:cxnSp>
        <p:nvCxnSpPr>
          <p:cNvPr id="4" name="Straight Connector 3"/>
          <p:cNvCxnSpPr/>
          <p:nvPr/>
        </p:nvCxnSpPr>
        <p:spPr>
          <a:xfrm>
            <a:off x="402967" y="4800600"/>
            <a:ext cx="82457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8191500" y="4652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6362700" y="4652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339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705100" y="4652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90600" y="4872335"/>
            <a:ext cx="609600" cy="461665"/>
          </a:xfrm>
          <a:prstGeom prst="rect">
            <a:avLst/>
          </a:prstGeom>
          <a:noFill/>
        </p:spPr>
        <p:txBody>
          <a:bodyPr wrap="square" rtlCol="0">
            <a:spAutoFit/>
          </a:bodyPr>
          <a:lstStyle/>
          <a:p>
            <a:pPr algn="ctr"/>
            <a:r>
              <a:rPr lang="en-US" sz="2400" dirty="0"/>
              <a:t>2</a:t>
            </a:r>
          </a:p>
        </p:txBody>
      </p:sp>
      <p:sp>
        <p:nvSpPr>
          <p:cNvPr id="10" name="TextBox 9"/>
          <p:cNvSpPr txBox="1"/>
          <p:nvPr/>
        </p:nvSpPr>
        <p:spPr>
          <a:xfrm>
            <a:off x="1828800" y="4872335"/>
            <a:ext cx="762000" cy="461665"/>
          </a:xfrm>
          <a:prstGeom prst="rect">
            <a:avLst/>
          </a:prstGeom>
          <a:noFill/>
        </p:spPr>
        <p:txBody>
          <a:bodyPr wrap="square" rtlCol="0">
            <a:spAutoFit/>
          </a:bodyPr>
          <a:lstStyle/>
          <a:p>
            <a:pPr algn="ctr"/>
            <a:r>
              <a:rPr lang="en-US" sz="2400" dirty="0"/>
              <a:t>4</a:t>
            </a:r>
          </a:p>
        </p:txBody>
      </p:sp>
      <p:sp>
        <p:nvSpPr>
          <p:cNvPr id="11" name="TextBox 10"/>
          <p:cNvSpPr txBox="1"/>
          <p:nvPr/>
        </p:nvSpPr>
        <p:spPr>
          <a:xfrm>
            <a:off x="2743200" y="4872335"/>
            <a:ext cx="762000" cy="461665"/>
          </a:xfrm>
          <a:prstGeom prst="rect">
            <a:avLst/>
          </a:prstGeom>
          <a:noFill/>
        </p:spPr>
        <p:txBody>
          <a:bodyPr wrap="square" rtlCol="0">
            <a:spAutoFit/>
          </a:bodyPr>
          <a:lstStyle/>
          <a:p>
            <a:pPr algn="ctr"/>
            <a:r>
              <a:rPr lang="en-US" sz="2400" dirty="0"/>
              <a:t>6</a:t>
            </a:r>
          </a:p>
        </p:txBody>
      </p:sp>
      <p:cxnSp>
        <p:nvCxnSpPr>
          <p:cNvPr id="12" name="Straight Connector 11"/>
          <p:cNvCxnSpPr/>
          <p:nvPr/>
        </p:nvCxnSpPr>
        <p:spPr>
          <a:xfrm flipV="1">
            <a:off x="36195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6833" y="4872335"/>
            <a:ext cx="609600" cy="461665"/>
          </a:xfrm>
          <a:prstGeom prst="rect">
            <a:avLst/>
          </a:prstGeom>
          <a:noFill/>
        </p:spPr>
        <p:txBody>
          <a:bodyPr wrap="square" rtlCol="0">
            <a:spAutoFit/>
          </a:bodyPr>
          <a:lstStyle/>
          <a:p>
            <a:pPr algn="ctr"/>
            <a:r>
              <a:rPr lang="en-US" sz="2400" dirty="0" smtClean="0"/>
              <a:t>1</a:t>
            </a:r>
            <a:endParaRPr lang="en-US" sz="2400" dirty="0"/>
          </a:p>
        </p:txBody>
      </p:sp>
      <p:cxnSp>
        <p:nvCxnSpPr>
          <p:cNvPr id="14" name="Straight Connector 13"/>
          <p:cNvCxnSpPr/>
          <p:nvPr/>
        </p:nvCxnSpPr>
        <p:spPr>
          <a:xfrm flipV="1">
            <a:off x="54483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444367" y="4872335"/>
            <a:ext cx="609600" cy="461665"/>
          </a:xfrm>
          <a:prstGeom prst="rect">
            <a:avLst/>
          </a:prstGeom>
          <a:noFill/>
        </p:spPr>
        <p:txBody>
          <a:bodyPr wrap="square" rtlCol="0">
            <a:spAutoFit/>
          </a:bodyPr>
          <a:lstStyle/>
          <a:p>
            <a:pPr algn="ctr"/>
            <a:r>
              <a:rPr lang="en-US" sz="2400" dirty="0"/>
              <a:t>3</a:t>
            </a:r>
          </a:p>
        </p:txBody>
      </p:sp>
      <p:cxnSp>
        <p:nvCxnSpPr>
          <p:cNvPr id="16" name="Straight Connector 15"/>
          <p:cNvCxnSpPr/>
          <p:nvPr/>
        </p:nvCxnSpPr>
        <p:spPr>
          <a:xfrm flipV="1">
            <a:off x="72771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361602" y="4872335"/>
            <a:ext cx="609600" cy="461665"/>
          </a:xfrm>
          <a:prstGeom prst="rect">
            <a:avLst/>
          </a:prstGeom>
          <a:noFill/>
        </p:spPr>
        <p:txBody>
          <a:bodyPr wrap="square" rtlCol="0">
            <a:spAutoFit/>
          </a:bodyPr>
          <a:lstStyle/>
          <a:p>
            <a:pPr algn="ctr"/>
            <a:r>
              <a:rPr lang="en-US" sz="2400" dirty="0"/>
              <a:t>5</a:t>
            </a:r>
          </a:p>
        </p:txBody>
      </p:sp>
      <p:sp>
        <p:nvSpPr>
          <p:cNvPr id="18" name="TextBox 17"/>
          <p:cNvSpPr txBox="1"/>
          <p:nvPr/>
        </p:nvSpPr>
        <p:spPr>
          <a:xfrm>
            <a:off x="3269734" y="4872335"/>
            <a:ext cx="609600" cy="461665"/>
          </a:xfrm>
          <a:prstGeom prst="rect">
            <a:avLst/>
          </a:prstGeom>
          <a:noFill/>
        </p:spPr>
        <p:txBody>
          <a:bodyPr wrap="square" rtlCol="0">
            <a:spAutoFit/>
          </a:bodyPr>
          <a:lstStyle/>
          <a:p>
            <a:pPr algn="ctr"/>
            <a:r>
              <a:rPr lang="en-US" sz="2400" dirty="0"/>
              <a:t>7</a:t>
            </a:r>
          </a:p>
        </p:txBody>
      </p:sp>
      <p:cxnSp>
        <p:nvCxnSpPr>
          <p:cNvPr id="19" name="Straight Connector 18"/>
          <p:cNvCxnSpPr/>
          <p:nvPr/>
        </p:nvCxnSpPr>
        <p:spPr>
          <a:xfrm flipV="1">
            <a:off x="3165733" y="4652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073267" y="4652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4991100" y="4652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898634" y="4652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68199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727434"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86487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178119" y="4872335"/>
            <a:ext cx="609600" cy="461665"/>
          </a:xfrm>
          <a:prstGeom prst="rect">
            <a:avLst/>
          </a:prstGeom>
          <a:noFill/>
        </p:spPr>
        <p:txBody>
          <a:bodyPr wrap="square" rtlCol="0">
            <a:spAutoFit/>
          </a:bodyPr>
          <a:lstStyle/>
          <a:p>
            <a:pPr algn="ctr"/>
            <a:r>
              <a:rPr lang="en-US" sz="2400" dirty="0"/>
              <a:t>9</a:t>
            </a:r>
          </a:p>
        </p:txBody>
      </p:sp>
      <p:sp>
        <p:nvSpPr>
          <p:cNvPr id="27" name="TextBox 26"/>
          <p:cNvSpPr txBox="1"/>
          <p:nvPr/>
        </p:nvSpPr>
        <p:spPr>
          <a:xfrm>
            <a:off x="5016319" y="4872335"/>
            <a:ext cx="762000" cy="461665"/>
          </a:xfrm>
          <a:prstGeom prst="rect">
            <a:avLst/>
          </a:prstGeom>
          <a:noFill/>
        </p:spPr>
        <p:txBody>
          <a:bodyPr wrap="square" rtlCol="0">
            <a:spAutoFit/>
          </a:bodyPr>
          <a:lstStyle/>
          <a:p>
            <a:pPr algn="ctr"/>
            <a:r>
              <a:rPr lang="en-US" sz="2400" dirty="0" smtClean="0"/>
              <a:t>11</a:t>
            </a:r>
            <a:endParaRPr lang="en-US" sz="2400" dirty="0"/>
          </a:p>
        </p:txBody>
      </p:sp>
      <p:sp>
        <p:nvSpPr>
          <p:cNvPr id="28" name="TextBox 27"/>
          <p:cNvSpPr txBox="1"/>
          <p:nvPr/>
        </p:nvSpPr>
        <p:spPr>
          <a:xfrm>
            <a:off x="5930719" y="4872335"/>
            <a:ext cx="762000" cy="461665"/>
          </a:xfrm>
          <a:prstGeom prst="rect">
            <a:avLst/>
          </a:prstGeom>
          <a:noFill/>
        </p:spPr>
        <p:txBody>
          <a:bodyPr wrap="square" rtlCol="0">
            <a:spAutoFit/>
          </a:bodyPr>
          <a:lstStyle/>
          <a:p>
            <a:pPr algn="ctr"/>
            <a:r>
              <a:rPr lang="en-US" sz="2400" dirty="0" smtClean="0"/>
              <a:t>13</a:t>
            </a:r>
            <a:endParaRPr lang="en-US" sz="2400" dirty="0"/>
          </a:p>
        </p:txBody>
      </p:sp>
      <p:sp>
        <p:nvSpPr>
          <p:cNvPr id="29" name="TextBox 28"/>
          <p:cNvSpPr txBox="1"/>
          <p:nvPr/>
        </p:nvSpPr>
        <p:spPr>
          <a:xfrm>
            <a:off x="3724352" y="4872335"/>
            <a:ext cx="609600" cy="461665"/>
          </a:xfrm>
          <a:prstGeom prst="rect">
            <a:avLst/>
          </a:prstGeom>
          <a:noFill/>
        </p:spPr>
        <p:txBody>
          <a:bodyPr wrap="square" rtlCol="0">
            <a:spAutoFit/>
          </a:bodyPr>
          <a:lstStyle/>
          <a:p>
            <a:pPr algn="ctr"/>
            <a:r>
              <a:rPr lang="en-US" sz="2400" dirty="0"/>
              <a:t>8</a:t>
            </a:r>
          </a:p>
        </p:txBody>
      </p:sp>
      <p:sp>
        <p:nvSpPr>
          <p:cNvPr id="30" name="TextBox 29"/>
          <p:cNvSpPr txBox="1"/>
          <p:nvPr/>
        </p:nvSpPr>
        <p:spPr>
          <a:xfrm>
            <a:off x="4631886" y="4872335"/>
            <a:ext cx="609600" cy="461665"/>
          </a:xfrm>
          <a:prstGeom prst="rect">
            <a:avLst/>
          </a:prstGeom>
          <a:noFill/>
        </p:spPr>
        <p:txBody>
          <a:bodyPr wrap="square" rtlCol="0">
            <a:spAutoFit/>
          </a:bodyPr>
          <a:lstStyle/>
          <a:p>
            <a:pPr algn="ctr"/>
            <a:r>
              <a:rPr lang="en-US" sz="2400" dirty="0" smtClean="0"/>
              <a:t>10</a:t>
            </a:r>
            <a:endParaRPr lang="en-US" sz="2400" dirty="0"/>
          </a:p>
        </p:txBody>
      </p:sp>
      <p:sp>
        <p:nvSpPr>
          <p:cNvPr id="31" name="TextBox 30"/>
          <p:cNvSpPr txBox="1"/>
          <p:nvPr/>
        </p:nvSpPr>
        <p:spPr>
          <a:xfrm>
            <a:off x="5549121" y="4872335"/>
            <a:ext cx="609600" cy="461665"/>
          </a:xfrm>
          <a:prstGeom prst="rect">
            <a:avLst/>
          </a:prstGeom>
          <a:noFill/>
        </p:spPr>
        <p:txBody>
          <a:bodyPr wrap="square" rtlCol="0">
            <a:spAutoFit/>
          </a:bodyPr>
          <a:lstStyle/>
          <a:p>
            <a:pPr algn="ctr"/>
            <a:r>
              <a:rPr lang="en-US" sz="2400" dirty="0" smtClean="0"/>
              <a:t>12</a:t>
            </a:r>
            <a:endParaRPr lang="en-US" sz="2400" dirty="0"/>
          </a:p>
        </p:txBody>
      </p:sp>
      <p:sp>
        <p:nvSpPr>
          <p:cNvPr id="32" name="TextBox 31"/>
          <p:cNvSpPr txBox="1"/>
          <p:nvPr/>
        </p:nvSpPr>
        <p:spPr>
          <a:xfrm>
            <a:off x="6457253" y="4872335"/>
            <a:ext cx="609600" cy="461665"/>
          </a:xfrm>
          <a:prstGeom prst="rect">
            <a:avLst/>
          </a:prstGeom>
          <a:noFill/>
        </p:spPr>
        <p:txBody>
          <a:bodyPr wrap="square" rtlCol="0">
            <a:spAutoFit/>
          </a:bodyPr>
          <a:lstStyle/>
          <a:p>
            <a:pPr algn="ctr"/>
            <a:r>
              <a:rPr lang="en-US" sz="2400" dirty="0" smtClean="0"/>
              <a:t>14</a:t>
            </a:r>
            <a:endParaRPr lang="en-US" sz="2400" dirty="0"/>
          </a:p>
        </p:txBody>
      </p:sp>
      <p:cxnSp>
        <p:nvCxnSpPr>
          <p:cNvPr id="33" name="Straight Connector 32"/>
          <p:cNvCxnSpPr/>
          <p:nvPr/>
        </p:nvCxnSpPr>
        <p:spPr>
          <a:xfrm flipV="1">
            <a:off x="8636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778000" y="4643733"/>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1324233"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2231767"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883219" y="4859635"/>
            <a:ext cx="762000" cy="461665"/>
          </a:xfrm>
          <a:prstGeom prst="rect">
            <a:avLst/>
          </a:prstGeom>
          <a:noFill/>
        </p:spPr>
        <p:txBody>
          <a:bodyPr wrap="square" rtlCol="0">
            <a:spAutoFit/>
          </a:bodyPr>
          <a:lstStyle/>
          <a:p>
            <a:pPr algn="ctr"/>
            <a:r>
              <a:rPr lang="en-US" sz="2400" dirty="0" smtClean="0"/>
              <a:t>15</a:t>
            </a:r>
            <a:endParaRPr lang="en-US" sz="2400" dirty="0"/>
          </a:p>
        </p:txBody>
      </p:sp>
      <p:sp>
        <p:nvSpPr>
          <p:cNvPr id="38" name="TextBox 37"/>
          <p:cNvSpPr txBox="1"/>
          <p:nvPr/>
        </p:nvSpPr>
        <p:spPr>
          <a:xfrm>
            <a:off x="7797619" y="4859635"/>
            <a:ext cx="762000" cy="461665"/>
          </a:xfrm>
          <a:prstGeom prst="rect">
            <a:avLst/>
          </a:prstGeom>
          <a:noFill/>
        </p:spPr>
        <p:txBody>
          <a:bodyPr wrap="square" rtlCol="0">
            <a:spAutoFit/>
          </a:bodyPr>
          <a:lstStyle/>
          <a:p>
            <a:pPr algn="ctr"/>
            <a:r>
              <a:rPr lang="en-US" sz="2400" dirty="0" smtClean="0"/>
              <a:t>17</a:t>
            </a:r>
            <a:endParaRPr lang="en-US" sz="2400" dirty="0"/>
          </a:p>
        </p:txBody>
      </p:sp>
      <p:sp>
        <p:nvSpPr>
          <p:cNvPr id="39" name="TextBox 38"/>
          <p:cNvSpPr txBox="1"/>
          <p:nvPr/>
        </p:nvSpPr>
        <p:spPr>
          <a:xfrm>
            <a:off x="7416021" y="4859635"/>
            <a:ext cx="609600" cy="461665"/>
          </a:xfrm>
          <a:prstGeom prst="rect">
            <a:avLst/>
          </a:prstGeom>
          <a:noFill/>
        </p:spPr>
        <p:txBody>
          <a:bodyPr wrap="square" rtlCol="0">
            <a:spAutoFit/>
          </a:bodyPr>
          <a:lstStyle/>
          <a:p>
            <a:pPr algn="ctr"/>
            <a:r>
              <a:rPr lang="en-US" sz="2400" dirty="0" smtClean="0"/>
              <a:t>16</a:t>
            </a:r>
            <a:endParaRPr lang="en-US" sz="2400" dirty="0"/>
          </a:p>
        </p:txBody>
      </p:sp>
      <p:sp>
        <p:nvSpPr>
          <p:cNvPr id="40" name="TextBox 39"/>
          <p:cNvSpPr txBox="1"/>
          <p:nvPr/>
        </p:nvSpPr>
        <p:spPr>
          <a:xfrm>
            <a:off x="8324153" y="4859635"/>
            <a:ext cx="609600" cy="461665"/>
          </a:xfrm>
          <a:prstGeom prst="rect">
            <a:avLst/>
          </a:prstGeom>
          <a:noFill/>
        </p:spPr>
        <p:txBody>
          <a:bodyPr wrap="square" rtlCol="0">
            <a:spAutoFit/>
          </a:bodyPr>
          <a:lstStyle/>
          <a:p>
            <a:pPr algn="ctr"/>
            <a:r>
              <a:rPr lang="en-US" sz="2400" dirty="0" smtClean="0"/>
              <a:t>18</a:t>
            </a:r>
            <a:endParaRPr lang="en-US" sz="2400" dirty="0"/>
          </a:p>
        </p:txBody>
      </p:sp>
      <p:sp>
        <p:nvSpPr>
          <p:cNvPr id="41" name="TextBox 40"/>
          <p:cNvSpPr txBox="1"/>
          <p:nvPr/>
        </p:nvSpPr>
        <p:spPr>
          <a:xfrm>
            <a:off x="3879334" y="5410200"/>
            <a:ext cx="1295998" cy="461665"/>
          </a:xfrm>
          <a:prstGeom prst="rect">
            <a:avLst/>
          </a:prstGeom>
          <a:noFill/>
        </p:spPr>
        <p:txBody>
          <a:bodyPr wrap="none" rtlCol="0">
            <a:spAutoFit/>
          </a:bodyPr>
          <a:lstStyle/>
          <a:p>
            <a:r>
              <a:rPr lang="en-US" sz="2400" dirty="0" smtClean="0"/>
              <a:t>months</a:t>
            </a:r>
            <a:endParaRPr lang="en-US" sz="2400" dirty="0"/>
          </a:p>
        </p:txBody>
      </p:sp>
      <p:cxnSp>
        <p:nvCxnSpPr>
          <p:cNvPr id="42" name="Straight Connector 41"/>
          <p:cNvCxnSpPr/>
          <p:nvPr/>
        </p:nvCxnSpPr>
        <p:spPr>
          <a:xfrm flipV="1">
            <a:off x="381000" y="4648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524000" y="2747665"/>
            <a:ext cx="496650" cy="461665"/>
          </a:xfrm>
          <a:prstGeom prst="rect">
            <a:avLst/>
          </a:prstGeom>
          <a:noFill/>
        </p:spPr>
        <p:txBody>
          <a:bodyPr wrap="none" rtlCol="0">
            <a:spAutoFit/>
          </a:bodyPr>
          <a:lstStyle/>
          <a:p>
            <a:pPr algn="ctr"/>
            <a:r>
              <a:rPr lang="en-US" sz="2400" dirty="0" smtClean="0"/>
              <a:t>$0</a:t>
            </a:r>
            <a:endParaRPr lang="en-US" sz="2400" dirty="0"/>
          </a:p>
        </p:txBody>
      </p:sp>
      <p:sp>
        <p:nvSpPr>
          <p:cNvPr id="45" name="TextBox 44"/>
          <p:cNvSpPr txBox="1"/>
          <p:nvPr/>
        </p:nvSpPr>
        <p:spPr>
          <a:xfrm>
            <a:off x="2665999" y="2743200"/>
            <a:ext cx="966932" cy="461665"/>
          </a:xfrm>
          <a:prstGeom prst="rect">
            <a:avLst/>
          </a:prstGeom>
          <a:noFill/>
        </p:spPr>
        <p:txBody>
          <a:bodyPr wrap="none" rtlCol="0">
            <a:spAutoFit/>
          </a:bodyPr>
          <a:lstStyle/>
          <a:p>
            <a:pPr algn="ctr"/>
            <a:r>
              <a:rPr lang="en-US" sz="2400" dirty="0" smtClean="0"/>
              <a:t>$150K</a:t>
            </a:r>
            <a:endParaRPr lang="en-US" sz="2400" dirty="0"/>
          </a:p>
        </p:txBody>
      </p:sp>
      <p:sp>
        <p:nvSpPr>
          <p:cNvPr id="46" name="TextBox 45"/>
          <p:cNvSpPr txBox="1"/>
          <p:nvPr/>
        </p:nvSpPr>
        <p:spPr>
          <a:xfrm>
            <a:off x="3958311" y="2747665"/>
            <a:ext cx="1115114" cy="461665"/>
          </a:xfrm>
          <a:prstGeom prst="rect">
            <a:avLst/>
          </a:prstGeom>
          <a:noFill/>
        </p:spPr>
        <p:txBody>
          <a:bodyPr wrap="square" rtlCol="0">
            <a:spAutoFit/>
          </a:bodyPr>
          <a:lstStyle/>
          <a:p>
            <a:pPr algn="ctr"/>
            <a:r>
              <a:rPr lang="en-US" sz="2400" dirty="0" smtClean="0"/>
              <a:t>$450K</a:t>
            </a:r>
            <a:endParaRPr lang="en-US" sz="2400" dirty="0"/>
          </a:p>
        </p:txBody>
      </p:sp>
      <p:cxnSp>
        <p:nvCxnSpPr>
          <p:cNvPr id="47" name="Straight Arrow Connector 46"/>
          <p:cNvCxnSpPr/>
          <p:nvPr/>
        </p:nvCxnSpPr>
        <p:spPr>
          <a:xfrm flipH="1">
            <a:off x="1771761" y="3269397"/>
            <a:ext cx="1570" cy="3164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3163650" y="3268265"/>
            <a:ext cx="1570" cy="3164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4508461" y="3269397"/>
            <a:ext cx="1570" cy="3164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Rounded Rectangle 57"/>
          <p:cNvSpPr/>
          <p:nvPr/>
        </p:nvSpPr>
        <p:spPr>
          <a:xfrm>
            <a:off x="1752600" y="3581400"/>
            <a:ext cx="2781300" cy="609600"/>
          </a:xfrm>
          <a:prstGeom prst="roundRect">
            <a:avLst/>
          </a:prstGeom>
          <a:solidFill>
            <a:srgbClr val="66FF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p>
        </p:txBody>
      </p:sp>
      <p:sp>
        <p:nvSpPr>
          <p:cNvPr id="52" name="Rounded Rectangle 51"/>
          <p:cNvSpPr/>
          <p:nvPr/>
        </p:nvSpPr>
        <p:spPr>
          <a:xfrm>
            <a:off x="1778000" y="4191000"/>
            <a:ext cx="1387733"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MVI 2</a:t>
            </a:r>
          </a:p>
        </p:txBody>
      </p:sp>
      <p:sp>
        <p:nvSpPr>
          <p:cNvPr id="3" name="Rounded Rectangle 2"/>
          <p:cNvSpPr/>
          <p:nvPr/>
        </p:nvSpPr>
        <p:spPr>
          <a:xfrm>
            <a:off x="381000" y="3581400"/>
            <a:ext cx="13970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MVI 1</a:t>
            </a:r>
          </a:p>
        </p:txBody>
      </p:sp>
      <p:sp>
        <p:nvSpPr>
          <p:cNvPr id="59" name="Rounded Rectangle 58"/>
          <p:cNvSpPr/>
          <p:nvPr/>
        </p:nvSpPr>
        <p:spPr>
          <a:xfrm>
            <a:off x="3163650" y="4191000"/>
            <a:ext cx="1370250" cy="609600"/>
          </a:xfrm>
          <a:prstGeom prst="roundRect">
            <a:avLst/>
          </a:prstGeom>
          <a:solidFill>
            <a:srgbClr val="66FF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p>
        </p:txBody>
      </p:sp>
      <p:sp>
        <p:nvSpPr>
          <p:cNvPr id="53" name="Rounded Rectangle 52"/>
          <p:cNvSpPr/>
          <p:nvPr/>
        </p:nvSpPr>
        <p:spPr>
          <a:xfrm>
            <a:off x="3486500" y="1371600"/>
            <a:ext cx="2043921" cy="1066800"/>
          </a:xfrm>
          <a:prstGeom prst="roundRect">
            <a:avLst/>
          </a:prstGeom>
          <a:gradFill flip="none" rotWithShape="1">
            <a:gsLst>
              <a:gs pos="0">
                <a:srgbClr val="008000"/>
              </a:gs>
              <a:gs pos="100000">
                <a:srgbClr val="23A300"/>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Receive an extra $450K</a:t>
            </a:r>
            <a:endParaRPr lang="en-US" sz="2800" dirty="0"/>
          </a:p>
        </p:txBody>
      </p:sp>
      <p:pic>
        <p:nvPicPr>
          <p:cNvPr id="54" name="Picture 53"/>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1561611" y="5334000"/>
            <a:ext cx="447293" cy="495218"/>
          </a:xfrm>
          <a:prstGeom prst="rect">
            <a:avLst/>
          </a:prstGeom>
        </p:spPr>
      </p:pic>
      <p:pic>
        <p:nvPicPr>
          <p:cNvPr id="55" name="Picture 54"/>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2933343" y="5334000"/>
            <a:ext cx="447293" cy="495218"/>
          </a:xfrm>
          <a:prstGeom prst="rect">
            <a:avLst/>
          </a:prstGeom>
        </p:spPr>
      </p:pic>
    </p:spTree>
    <p:extLst>
      <p:ext uri="{BB962C8B-B14F-4D97-AF65-F5344CB8AC3E}">
        <p14:creationId xmlns:p14="http://schemas.microsoft.com/office/powerpoint/2010/main" val="2174456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3352800" y="52578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4114800" y="52622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4876800" y="52578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4495800" y="52622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257800" y="52622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3733800" y="52622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6019800" y="52622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781800" y="52578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400800" y="52622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7162800" y="52622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5638800" y="52622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7924800" y="52622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8686800" y="52578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8305800" y="52622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7543800" y="52622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The Cost of Too Many Projects in Progress</a:t>
            </a:r>
            <a:endParaRPr lang="en-US" dirty="0"/>
          </a:p>
        </p:txBody>
      </p:sp>
      <p:cxnSp>
        <p:nvCxnSpPr>
          <p:cNvPr id="4" name="Straight Connector 3"/>
          <p:cNvCxnSpPr/>
          <p:nvPr/>
        </p:nvCxnSpPr>
        <p:spPr>
          <a:xfrm>
            <a:off x="1774567" y="5410200"/>
            <a:ext cx="69122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286000" y="5481935"/>
            <a:ext cx="609600" cy="461665"/>
          </a:xfrm>
          <a:prstGeom prst="rect">
            <a:avLst/>
          </a:prstGeom>
          <a:noFill/>
        </p:spPr>
        <p:txBody>
          <a:bodyPr wrap="square" rtlCol="0">
            <a:spAutoFit/>
          </a:bodyPr>
          <a:lstStyle/>
          <a:p>
            <a:pPr algn="ctr"/>
            <a:r>
              <a:rPr lang="en-US" sz="2400" dirty="0"/>
              <a:t>2</a:t>
            </a:r>
          </a:p>
        </p:txBody>
      </p:sp>
      <p:sp>
        <p:nvSpPr>
          <p:cNvPr id="10" name="TextBox 9"/>
          <p:cNvSpPr txBox="1"/>
          <p:nvPr/>
        </p:nvSpPr>
        <p:spPr>
          <a:xfrm>
            <a:off x="2971800" y="5481935"/>
            <a:ext cx="762000" cy="461665"/>
          </a:xfrm>
          <a:prstGeom prst="rect">
            <a:avLst/>
          </a:prstGeom>
          <a:noFill/>
        </p:spPr>
        <p:txBody>
          <a:bodyPr wrap="square" rtlCol="0">
            <a:spAutoFit/>
          </a:bodyPr>
          <a:lstStyle/>
          <a:p>
            <a:pPr algn="ctr"/>
            <a:r>
              <a:rPr lang="en-US" sz="2400" dirty="0"/>
              <a:t>4</a:t>
            </a:r>
          </a:p>
        </p:txBody>
      </p:sp>
      <p:sp>
        <p:nvSpPr>
          <p:cNvPr id="11" name="TextBox 10"/>
          <p:cNvSpPr txBox="1"/>
          <p:nvPr/>
        </p:nvSpPr>
        <p:spPr>
          <a:xfrm>
            <a:off x="3715447" y="5481935"/>
            <a:ext cx="762000" cy="461665"/>
          </a:xfrm>
          <a:prstGeom prst="rect">
            <a:avLst/>
          </a:prstGeom>
          <a:noFill/>
        </p:spPr>
        <p:txBody>
          <a:bodyPr wrap="square" rtlCol="0">
            <a:spAutoFit/>
          </a:bodyPr>
          <a:lstStyle/>
          <a:p>
            <a:pPr algn="ctr"/>
            <a:r>
              <a:rPr lang="en-US" sz="2400" dirty="0"/>
              <a:t>6</a:t>
            </a:r>
          </a:p>
        </p:txBody>
      </p:sp>
      <p:sp>
        <p:nvSpPr>
          <p:cNvPr id="13" name="TextBox 12"/>
          <p:cNvSpPr txBox="1"/>
          <p:nvPr/>
        </p:nvSpPr>
        <p:spPr>
          <a:xfrm>
            <a:off x="1908433" y="5481935"/>
            <a:ext cx="609600" cy="461665"/>
          </a:xfrm>
          <a:prstGeom prst="rect">
            <a:avLst/>
          </a:prstGeom>
          <a:noFill/>
        </p:spPr>
        <p:txBody>
          <a:bodyPr wrap="square" rtlCol="0">
            <a:spAutoFit/>
          </a:bodyPr>
          <a:lstStyle/>
          <a:p>
            <a:pPr algn="ctr"/>
            <a:r>
              <a:rPr lang="en-US" sz="2400" dirty="0" smtClean="0"/>
              <a:t>1</a:t>
            </a:r>
            <a:endParaRPr lang="en-US" sz="2400" dirty="0"/>
          </a:p>
        </p:txBody>
      </p:sp>
      <p:sp>
        <p:nvSpPr>
          <p:cNvPr id="15" name="TextBox 14"/>
          <p:cNvSpPr txBox="1"/>
          <p:nvPr/>
        </p:nvSpPr>
        <p:spPr>
          <a:xfrm>
            <a:off x="2667000" y="5481935"/>
            <a:ext cx="609600" cy="461665"/>
          </a:xfrm>
          <a:prstGeom prst="rect">
            <a:avLst/>
          </a:prstGeom>
          <a:noFill/>
        </p:spPr>
        <p:txBody>
          <a:bodyPr wrap="square" rtlCol="0">
            <a:spAutoFit/>
          </a:bodyPr>
          <a:lstStyle/>
          <a:p>
            <a:pPr algn="ctr"/>
            <a:r>
              <a:rPr lang="en-US" sz="2400" dirty="0"/>
              <a:t>3</a:t>
            </a:r>
          </a:p>
        </p:txBody>
      </p:sp>
      <p:sp>
        <p:nvSpPr>
          <p:cNvPr id="17" name="TextBox 16"/>
          <p:cNvSpPr txBox="1"/>
          <p:nvPr/>
        </p:nvSpPr>
        <p:spPr>
          <a:xfrm>
            <a:off x="3429000" y="5481935"/>
            <a:ext cx="609600" cy="461665"/>
          </a:xfrm>
          <a:prstGeom prst="rect">
            <a:avLst/>
          </a:prstGeom>
          <a:noFill/>
        </p:spPr>
        <p:txBody>
          <a:bodyPr wrap="square" rtlCol="0">
            <a:spAutoFit/>
          </a:bodyPr>
          <a:lstStyle/>
          <a:p>
            <a:pPr algn="ctr"/>
            <a:r>
              <a:rPr lang="en-US" sz="2400" dirty="0"/>
              <a:t>5</a:t>
            </a:r>
          </a:p>
        </p:txBody>
      </p:sp>
      <p:sp>
        <p:nvSpPr>
          <p:cNvPr id="18" name="TextBox 17"/>
          <p:cNvSpPr txBox="1"/>
          <p:nvPr/>
        </p:nvSpPr>
        <p:spPr>
          <a:xfrm>
            <a:off x="4191000" y="5481935"/>
            <a:ext cx="609600" cy="461665"/>
          </a:xfrm>
          <a:prstGeom prst="rect">
            <a:avLst/>
          </a:prstGeom>
          <a:noFill/>
        </p:spPr>
        <p:txBody>
          <a:bodyPr wrap="square" rtlCol="0">
            <a:spAutoFit/>
          </a:bodyPr>
          <a:lstStyle/>
          <a:p>
            <a:pPr algn="ctr"/>
            <a:r>
              <a:rPr lang="en-US" sz="2400" dirty="0"/>
              <a:t>7</a:t>
            </a:r>
          </a:p>
        </p:txBody>
      </p:sp>
      <p:sp>
        <p:nvSpPr>
          <p:cNvPr id="26" name="TextBox 25"/>
          <p:cNvSpPr txBox="1"/>
          <p:nvPr/>
        </p:nvSpPr>
        <p:spPr>
          <a:xfrm>
            <a:off x="4953000" y="5481935"/>
            <a:ext cx="609600" cy="461665"/>
          </a:xfrm>
          <a:prstGeom prst="rect">
            <a:avLst/>
          </a:prstGeom>
          <a:noFill/>
        </p:spPr>
        <p:txBody>
          <a:bodyPr wrap="square" rtlCol="0">
            <a:spAutoFit/>
          </a:bodyPr>
          <a:lstStyle/>
          <a:p>
            <a:pPr algn="ctr"/>
            <a:r>
              <a:rPr lang="en-US" sz="2400" dirty="0"/>
              <a:t>9</a:t>
            </a:r>
          </a:p>
        </p:txBody>
      </p:sp>
      <p:sp>
        <p:nvSpPr>
          <p:cNvPr id="27" name="TextBox 26"/>
          <p:cNvSpPr txBox="1"/>
          <p:nvPr/>
        </p:nvSpPr>
        <p:spPr>
          <a:xfrm>
            <a:off x="5638800" y="5481935"/>
            <a:ext cx="762000" cy="461665"/>
          </a:xfrm>
          <a:prstGeom prst="rect">
            <a:avLst/>
          </a:prstGeom>
          <a:noFill/>
        </p:spPr>
        <p:txBody>
          <a:bodyPr wrap="square" rtlCol="0">
            <a:spAutoFit/>
          </a:bodyPr>
          <a:lstStyle/>
          <a:p>
            <a:pPr algn="ctr"/>
            <a:r>
              <a:rPr lang="en-US" sz="2400" dirty="0" smtClean="0"/>
              <a:t>11</a:t>
            </a:r>
            <a:endParaRPr lang="en-US" sz="2400" dirty="0"/>
          </a:p>
        </p:txBody>
      </p:sp>
      <p:sp>
        <p:nvSpPr>
          <p:cNvPr id="28" name="TextBox 27"/>
          <p:cNvSpPr txBox="1"/>
          <p:nvPr/>
        </p:nvSpPr>
        <p:spPr>
          <a:xfrm>
            <a:off x="6400800" y="5481935"/>
            <a:ext cx="762000" cy="461665"/>
          </a:xfrm>
          <a:prstGeom prst="rect">
            <a:avLst/>
          </a:prstGeom>
          <a:noFill/>
        </p:spPr>
        <p:txBody>
          <a:bodyPr wrap="square" rtlCol="0">
            <a:spAutoFit/>
          </a:bodyPr>
          <a:lstStyle/>
          <a:p>
            <a:pPr algn="ctr"/>
            <a:r>
              <a:rPr lang="en-US" sz="2400" dirty="0" smtClean="0"/>
              <a:t>13</a:t>
            </a:r>
            <a:endParaRPr lang="en-US" sz="2400" dirty="0"/>
          </a:p>
        </p:txBody>
      </p:sp>
      <p:sp>
        <p:nvSpPr>
          <p:cNvPr id="29" name="TextBox 28"/>
          <p:cNvSpPr txBox="1"/>
          <p:nvPr/>
        </p:nvSpPr>
        <p:spPr>
          <a:xfrm>
            <a:off x="4572000" y="5481935"/>
            <a:ext cx="609600" cy="461665"/>
          </a:xfrm>
          <a:prstGeom prst="rect">
            <a:avLst/>
          </a:prstGeom>
          <a:noFill/>
        </p:spPr>
        <p:txBody>
          <a:bodyPr wrap="square" rtlCol="0">
            <a:spAutoFit/>
          </a:bodyPr>
          <a:lstStyle/>
          <a:p>
            <a:pPr algn="ctr"/>
            <a:r>
              <a:rPr lang="en-US" sz="2400" dirty="0"/>
              <a:t>8</a:t>
            </a:r>
          </a:p>
        </p:txBody>
      </p:sp>
      <p:sp>
        <p:nvSpPr>
          <p:cNvPr id="30" name="TextBox 29"/>
          <p:cNvSpPr txBox="1"/>
          <p:nvPr/>
        </p:nvSpPr>
        <p:spPr>
          <a:xfrm>
            <a:off x="5334000" y="5481935"/>
            <a:ext cx="609600" cy="461665"/>
          </a:xfrm>
          <a:prstGeom prst="rect">
            <a:avLst/>
          </a:prstGeom>
          <a:noFill/>
        </p:spPr>
        <p:txBody>
          <a:bodyPr wrap="square" rtlCol="0">
            <a:spAutoFit/>
          </a:bodyPr>
          <a:lstStyle/>
          <a:p>
            <a:pPr algn="ctr"/>
            <a:r>
              <a:rPr lang="en-US" sz="2400" dirty="0" smtClean="0"/>
              <a:t>10</a:t>
            </a:r>
            <a:endParaRPr lang="en-US" sz="2400" dirty="0"/>
          </a:p>
        </p:txBody>
      </p:sp>
      <p:sp>
        <p:nvSpPr>
          <p:cNvPr id="31" name="TextBox 30"/>
          <p:cNvSpPr txBox="1"/>
          <p:nvPr/>
        </p:nvSpPr>
        <p:spPr>
          <a:xfrm>
            <a:off x="6096000" y="5481935"/>
            <a:ext cx="609600" cy="461665"/>
          </a:xfrm>
          <a:prstGeom prst="rect">
            <a:avLst/>
          </a:prstGeom>
          <a:noFill/>
        </p:spPr>
        <p:txBody>
          <a:bodyPr wrap="square" rtlCol="0">
            <a:spAutoFit/>
          </a:bodyPr>
          <a:lstStyle/>
          <a:p>
            <a:pPr algn="ctr"/>
            <a:r>
              <a:rPr lang="en-US" sz="2400" dirty="0" smtClean="0"/>
              <a:t>12</a:t>
            </a:r>
            <a:endParaRPr lang="en-US" sz="2400" dirty="0"/>
          </a:p>
        </p:txBody>
      </p:sp>
      <p:sp>
        <p:nvSpPr>
          <p:cNvPr id="32" name="TextBox 31"/>
          <p:cNvSpPr txBox="1"/>
          <p:nvPr/>
        </p:nvSpPr>
        <p:spPr>
          <a:xfrm>
            <a:off x="6858000" y="5481935"/>
            <a:ext cx="609600" cy="461665"/>
          </a:xfrm>
          <a:prstGeom prst="rect">
            <a:avLst/>
          </a:prstGeom>
          <a:noFill/>
        </p:spPr>
        <p:txBody>
          <a:bodyPr wrap="square" rtlCol="0">
            <a:spAutoFit/>
          </a:bodyPr>
          <a:lstStyle/>
          <a:p>
            <a:pPr algn="ctr"/>
            <a:r>
              <a:rPr lang="en-US" sz="2400" dirty="0" smtClean="0"/>
              <a:t>14</a:t>
            </a:r>
            <a:endParaRPr lang="en-US" sz="2400" dirty="0"/>
          </a:p>
        </p:txBody>
      </p:sp>
      <p:cxnSp>
        <p:nvCxnSpPr>
          <p:cNvPr id="33" name="Straight Connector 32"/>
          <p:cNvCxnSpPr/>
          <p:nvPr/>
        </p:nvCxnSpPr>
        <p:spPr>
          <a:xfrm flipV="1">
            <a:off x="2209800" y="52578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2971800" y="5253333"/>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2590800" y="52578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162800" y="5469235"/>
            <a:ext cx="762000" cy="461665"/>
          </a:xfrm>
          <a:prstGeom prst="rect">
            <a:avLst/>
          </a:prstGeom>
          <a:noFill/>
        </p:spPr>
        <p:txBody>
          <a:bodyPr wrap="square" rtlCol="0">
            <a:spAutoFit/>
          </a:bodyPr>
          <a:lstStyle/>
          <a:p>
            <a:pPr algn="ctr"/>
            <a:r>
              <a:rPr lang="en-US" sz="2400" dirty="0" smtClean="0"/>
              <a:t>15</a:t>
            </a:r>
            <a:endParaRPr lang="en-US" sz="2400" dirty="0"/>
          </a:p>
        </p:txBody>
      </p:sp>
      <p:sp>
        <p:nvSpPr>
          <p:cNvPr id="38" name="TextBox 37"/>
          <p:cNvSpPr txBox="1"/>
          <p:nvPr/>
        </p:nvSpPr>
        <p:spPr>
          <a:xfrm>
            <a:off x="7924800" y="5469235"/>
            <a:ext cx="762000" cy="461665"/>
          </a:xfrm>
          <a:prstGeom prst="rect">
            <a:avLst/>
          </a:prstGeom>
          <a:noFill/>
        </p:spPr>
        <p:txBody>
          <a:bodyPr wrap="square" rtlCol="0">
            <a:spAutoFit/>
          </a:bodyPr>
          <a:lstStyle/>
          <a:p>
            <a:pPr algn="ctr"/>
            <a:r>
              <a:rPr lang="en-US" sz="2400" dirty="0" smtClean="0"/>
              <a:t>17</a:t>
            </a:r>
            <a:endParaRPr lang="en-US" sz="2400" dirty="0"/>
          </a:p>
        </p:txBody>
      </p:sp>
      <p:sp>
        <p:nvSpPr>
          <p:cNvPr id="39" name="TextBox 38"/>
          <p:cNvSpPr txBox="1"/>
          <p:nvPr/>
        </p:nvSpPr>
        <p:spPr>
          <a:xfrm>
            <a:off x="7620000" y="5469235"/>
            <a:ext cx="609600" cy="461665"/>
          </a:xfrm>
          <a:prstGeom prst="rect">
            <a:avLst/>
          </a:prstGeom>
          <a:noFill/>
        </p:spPr>
        <p:txBody>
          <a:bodyPr wrap="square" rtlCol="0">
            <a:spAutoFit/>
          </a:bodyPr>
          <a:lstStyle/>
          <a:p>
            <a:pPr algn="ctr"/>
            <a:r>
              <a:rPr lang="en-US" sz="2400" dirty="0" smtClean="0"/>
              <a:t>16</a:t>
            </a:r>
            <a:endParaRPr lang="en-US" sz="2400" dirty="0"/>
          </a:p>
        </p:txBody>
      </p:sp>
      <p:sp>
        <p:nvSpPr>
          <p:cNvPr id="40" name="TextBox 39"/>
          <p:cNvSpPr txBox="1"/>
          <p:nvPr/>
        </p:nvSpPr>
        <p:spPr>
          <a:xfrm>
            <a:off x="8382000" y="5469235"/>
            <a:ext cx="609600" cy="461665"/>
          </a:xfrm>
          <a:prstGeom prst="rect">
            <a:avLst/>
          </a:prstGeom>
          <a:noFill/>
        </p:spPr>
        <p:txBody>
          <a:bodyPr wrap="square" rtlCol="0">
            <a:spAutoFit/>
          </a:bodyPr>
          <a:lstStyle/>
          <a:p>
            <a:pPr algn="ctr"/>
            <a:r>
              <a:rPr lang="en-US" sz="2400" dirty="0" smtClean="0"/>
              <a:t>18</a:t>
            </a:r>
            <a:endParaRPr lang="en-US" sz="2400" dirty="0"/>
          </a:p>
        </p:txBody>
      </p:sp>
      <p:sp>
        <p:nvSpPr>
          <p:cNvPr id="41" name="TextBox 40"/>
          <p:cNvSpPr txBox="1"/>
          <p:nvPr/>
        </p:nvSpPr>
        <p:spPr>
          <a:xfrm>
            <a:off x="4929727" y="5786735"/>
            <a:ext cx="1139705" cy="461665"/>
          </a:xfrm>
          <a:prstGeom prst="rect">
            <a:avLst/>
          </a:prstGeom>
          <a:noFill/>
        </p:spPr>
        <p:txBody>
          <a:bodyPr wrap="none" rtlCol="0">
            <a:spAutoFit/>
          </a:bodyPr>
          <a:lstStyle/>
          <a:p>
            <a:pPr algn="ctr"/>
            <a:r>
              <a:rPr lang="en-US" sz="2400" dirty="0" smtClean="0"/>
              <a:t>months</a:t>
            </a:r>
            <a:endParaRPr lang="en-US" sz="2400" dirty="0"/>
          </a:p>
        </p:txBody>
      </p:sp>
      <p:cxnSp>
        <p:nvCxnSpPr>
          <p:cNvPr id="42" name="Straight Connector 41"/>
          <p:cNvCxnSpPr/>
          <p:nvPr/>
        </p:nvCxnSpPr>
        <p:spPr>
          <a:xfrm flipV="1">
            <a:off x="1828800" y="52578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Rounded Rectangle 49"/>
          <p:cNvSpPr/>
          <p:nvPr/>
        </p:nvSpPr>
        <p:spPr>
          <a:xfrm>
            <a:off x="1752599" y="4800600"/>
            <a:ext cx="6934201"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Project </a:t>
            </a:r>
            <a:r>
              <a:rPr lang="en-US" sz="2400" dirty="0"/>
              <a:t>F</a:t>
            </a:r>
            <a:endParaRPr lang="en-US" sz="2400" dirty="0" smtClean="0"/>
          </a:p>
        </p:txBody>
      </p:sp>
      <p:sp>
        <p:nvSpPr>
          <p:cNvPr id="55" name="Rounded Rectangle 54"/>
          <p:cNvSpPr/>
          <p:nvPr/>
        </p:nvSpPr>
        <p:spPr>
          <a:xfrm>
            <a:off x="1752600" y="4114800"/>
            <a:ext cx="69342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Project E</a:t>
            </a:r>
          </a:p>
        </p:txBody>
      </p:sp>
      <p:sp>
        <p:nvSpPr>
          <p:cNvPr id="57" name="Rounded Rectangle 56"/>
          <p:cNvSpPr/>
          <p:nvPr/>
        </p:nvSpPr>
        <p:spPr>
          <a:xfrm>
            <a:off x="1752600" y="3429000"/>
            <a:ext cx="69342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Project </a:t>
            </a:r>
            <a:r>
              <a:rPr lang="en-US" sz="2400" dirty="0"/>
              <a:t>D</a:t>
            </a:r>
            <a:endParaRPr lang="en-US" sz="2400" dirty="0" smtClean="0"/>
          </a:p>
        </p:txBody>
      </p:sp>
      <p:sp>
        <p:nvSpPr>
          <p:cNvPr id="46" name="Rounded Rectangle 45"/>
          <p:cNvSpPr/>
          <p:nvPr/>
        </p:nvSpPr>
        <p:spPr>
          <a:xfrm>
            <a:off x="1752599" y="2057400"/>
            <a:ext cx="6934201"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Project </a:t>
            </a:r>
            <a:r>
              <a:rPr lang="en-US" sz="2400" dirty="0"/>
              <a:t>B</a:t>
            </a:r>
            <a:endParaRPr lang="en-US" sz="2400" dirty="0" smtClean="0"/>
          </a:p>
        </p:txBody>
      </p:sp>
      <p:sp>
        <p:nvSpPr>
          <p:cNvPr id="47" name="Rounded Rectangle 46"/>
          <p:cNvSpPr/>
          <p:nvPr/>
        </p:nvSpPr>
        <p:spPr>
          <a:xfrm>
            <a:off x="1752599" y="2755021"/>
            <a:ext cx="6934201"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Project C</a:t>
            </a:r>
          </a:p>
        </p:txBody>
      </p:sp>
      <p:sp>
        <p:nvSpPr>
          <p:cNvPr id="48" name="Rounded Rectangle 47"/>
          <p:cNvSpPr/>
          <p:nvPr/>
        </p:nvSpPr>
        <p:spPr>
          <a:xfrm>
            <a:off x="1752599" y="1371600"/>
            <a:ext cx="6934201"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Project </a:t>
            </a:r>
            <a:r>
              <a:rPr lang="en-US" sz="2400" dirty="0"/>
              <a:t>A</a:t>
            </a:r>
            <a:endParaRPr lang="en-US" sz="2400" dirty="0" smtClean="0"/>
          </a:p>
        </p:txBody>
      </p:sp>
      <p:grpSp>
        <p:nvGrpSpPr>
          <p:cNvPr id="72" name="Group 71"/>
          <p:cNvGrpSpPr/>
          <p:nvPr/>
        </p:nvGrpSpPr>
        <p:grpSpPr>
          <a:xfrm>
            <a:off x="2097748" y="1387243"/>
            <a:ext cx="77518" cy="130855"/>
            <a:chOff x="7543800" y="1905000"/>
            <a:chExt cx="533400" cy="800100"/>
          </a:xfrm>
        </p:grpSpPr>
        <p:sp>
          <p:nvSpPr>
            <p:cNvPr id="10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01" name="Oval 10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73" name="Group 72"/>
          <p:cNvGrpSpPr/>
          <p:nvPr/>
        </p:nvGrpSpPr>
        <p:grpSpPr>
          <a:xfrm>
            <a:off x="2271992" y="1580694"/>
            <a:ext cx="77518" cy="130855"/>
            <a:chOff x="7543800" y="1905000"/>
            <a:chExt cx="533400" cy="800100"/>
          </a:xfrm>
        </p:grpSpPr>
        <p:sp>
          <p:nvSpPr>
            <p:cNvPr id="9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99" name="Oval 9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74" name="Group 73"/>
          <p:cNvGrpSpPr/>
          <p:nvPr/>
        </p:nvGrpSpPr>
        <p:grpSpPr>
          <a:xfrm>
            <a:off x="1872055" y="1451727"/>
            <a:ext cx="77518" cy="130855"/>
            <a:chOff x="7543800" y="1905000"/>
            <a:chExt cx="533400" cy="800100"/>
          </a:xfrm>
        </p:grpSpPr>
        <p:sp>
          <p:nvSpPr>
            <p:cNvPr id="9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97" name="Oval 9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75" name="Group 74"/>
          <p:cNvGrpSpPr/>
          <p:nvPr/>
        </p:nvGrpSpPr>
        <p:grpSpPr>
          <a:xfrm>
            <a:off x="1981815" y="1774145"/>
            <a:ext cx="77518" cy="130855"/>
            <a:chOff x="7543800" y="1905000"/>
            <a:chExt cx="533400" cy="800100"/>
          </a:xfrm>
        </p:grpSpPr>
        <p:sp>
          <p:nvSpPr>
            <p:cNvPr id="9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95" name="Oval 9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76" name="Group 75"/>
          <p:cNvGrpSpPr/>
          <p:nvPr/>
        </p:nvGrpSpPr>
        <p:grpSpPr>
          <a:xfrm>
            <a:off x="2097748" y="1772256"/>
            <a:ext cx="77518" cy="130854"/>
            <a:chOff x="7543800" y="1905000"/>
            <a:chExt cx="533400" cy="800100"/>
          </a:xfrm>
        </p:grpSpPr>
        <p:sp>
          <p:nvSpPr>
            <p:cNvPr id="9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93" name="Oval 9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77" name="Group 76"/>
          <p:cNvGrpSpPr/>
          <p:nvPr/>
        </p:nvGrpSpPr>
        <p:grpSpPr>
          <a:xfrm>
            <a:off x="2194473" y="1451727"/>
            <a:ext cx="77518" cy="130855"/>
            <a:chOff x="7543800" y="1905000"/>
            <a:chExt cx="533400" cy="800100"/>
          </a:xfrm>
        </p:grpSpPr>
        <p:sp>
          <p:nvSpPr>
            <p:cNvPr id="9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91" name="Oval 9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78" name="Group 77"/>
          <p:cNvGrpSpPr/>
          <p:nvPr/>
        </p:nvGrpSpPr>
        <p:grpSpPr>
          <a:xfrm>
            <a:off x="1981815" y="1389130"/>
            <a:ext cx="77518" cy="130855"/>
            <a:chOff x="7543800" y="1905000"/>
            <a:chExt cx="533400" cy="800100"/>
          </a:xfrm>
        </p:grpSpPr>
        <p:sp>
          <p:nvSpPr>
            <p:cNvPr id="8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89" name="Oval 8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79" name="Group 78"/>
          <p:cNvGrpSpPr/>
          <p:nvPr/>
        </p:nvGrpSpPr>
        <p:grpSpPr>
          <a:xfrm>
            <a:off x="1820606" y="1582581"/>
            <a:ext cx="77518" cy="130855"/>
            <a:chOff x="7543800" y="1905000"/>
            <a:chExt cx="533400" cy="800100"/>
          </a:xfrm>
        </p:grpSpPr>
        <p:sp>
          <p:nvSpPr>
            <p:cNvPr id="8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87" name="Oval 8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80" name="Group 79"/>
          <p:cNvGrpSpPr/>
          <p:nvPr/>
        </p:nvGrpSpPr>
        <p:grpSpPr>
          <a:xfrm>
            <a:off x="2194473" y="1707775"/>
            <a:ext cx="77518" cy="130855"/>
            <a:chOff x="7543800" y="1905000"/>
            <a:chExt cx="533400" cy="800100"/>
          </a:xfrm>
        </p:grpSpPr>
        <p:sp>
          <p:nvSpPr>
            <p:cNvPr id="8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85" name="Oval 8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81" name="Group 80"/>
          <p:cNvGrpSpPr/>
          <p:nvPr/>
        </p:nvGrpSpPr>
        <p:grpSpPr>
          <a:xfrm>
            <a:off x="1872055" y="1707775"/>
            <a:ext cx="77518" cy="130855"/>
            <a:chOff x="7543800" y="1905000"/>
            <a:chExt cx="533400" cy="800100"/>
          </a:xfrm>
        </p:grpSpPr>
        <p:sp>
          <p:nvSpPr>
            <p:cNvPr id="8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83" name="Oval 8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02" name="Group 101"/>
          <p:cNvGrpSpPr>
            <a:grpSpLocks noChangeAspect="1"/>
          </p:cNvGrpSpPr>
          <p:nvPr/>
        </p:nvGrpSpPr>
        <p:grpSpPr>
          <a:xfrm>
            <a:off x="1833296" y="2793121"/>
            <a:ext cx="528904" cy="517757"/>
            <a:chOff x="457200" y="2286000"/>
            <a:chExt cx="625003" cy="611830"/>
          </a:xfrm>
        </p:grpSpPr>
        <p:grpSp>
          <p:nvGrpSpPr>
            <p:cNvPr id="103" name="Group 102"/>
            <p:cNvGrpSpPr/>
            <p:nvPr/>
          </p:nvGrpSpPr>
          <p:grpSpPr>
            <a:xfrm>
              <a:off x="784697" y="2286000"/>
              <a:ext cx="91603" cy="154630"/>
              <a:chOff x="7543800" y="1905000"/>
              <a:chExt cx="533400" cy="800100"/>
            </a:xfrm>
          </p:grpSpPr>
          <p:sp>
            <p:nvSpPr>
              <p:cNvPr id="13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2" name="Oval 13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04" name="Group 103"/>
            <p:cNvGrpSpPr/>
            <p:nvPr/>
          </p:nvGrpSpPr>
          <p:grpSpPr>
            <a:xfrm>
              <a:off x="990600" y="2514600"/>
              <a:ext cx="91603" cy="154630"/>
              <a:chOff x="7543800" y="1905000"/>
              <a:chExt cx="533400" cy="800100"/>
            </a:xfrm>
          </p:grpSpPr>
          <p:sp>
            <p:nvSpPr>
              <p:cNvPr id="12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0" name="Oval 12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05" name="Group 104"/>
            <p:cNvGrpSpPr/>
            <p:nvPr/>
          </p:nvGrpSpPr>
          <p:grpSpPr>
            <a:xfrm>
              <a:off x="517997" y="2362200"/>
              <a:ext cx="91603" cy="154630"/>
              <a:chOff x="7543800" y="1905000"/>
              <a:chExt cx="533400" cy="800100"/>
            </a:xfrm>
          </p:grpSpPr>
          <p:sp>
            <p:nvSpPr>
              <p:cNvPr id="12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8" name="Oval 12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06" name="Group 105"/>
            <p:cNvGrpSpPr/>
            <p:nvPr/>
          </p:nvGrpSpPr>
          <p:grpSpPr>
            <a:xfrm>
              <a:off x="647700" y="2743200"/>
              <a:ext cx="91603" cy="154630"/>
              <a:chOff x="7543800" y="1905000"/>
              <a:chExt cx="533400" cy="800100"/>
            </a:xfrm>
          </p:grpSpPr>
          <p:sp>
            <p:nvSpPr>
              <p:cNvPr id="12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6" name="Oval 12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07" name="Group 106"/>
            <p:cNvGrpSpPr/>
            <p:nvPr/>
          </p:nvGrpSpPr>
          <p:grpSpPr>
            <a:xfrm>
              <a:off x="784697" y="2740967"/>
              <a:ext cx="91603" cy="154629"/>
              <a:chOff x="7543800" y="1905000"/>
              <a:chExt cx="533400" cy="800100"/>
            </a:xfrm>
          </p:grpSpPr>
          <p:sp>
            <p:nvSpPr>
              <p:cNvPr id="12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4" name="Oval 12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08" name="Group 107"/>
            <p:cNvGrpSpPr/>
            <p:nvPr/>
          </p:nvGrpSpPr>
          <p:grpSpPr>
            <a:xfrm>
              <a:off x="898997" y="2362200"/>
              <a:ext cx="91603" cy="154630"/>
              <a:chOff x="7543800" y="1905000"/>
              <a:chExt cx="533400" cy="800100"/>
            </a:xfrm>
          </p:grpSpPr>
          <p:sp>
            <p:nvSpPr>
              <p:cNvPr id="12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2" name="Oval 12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09" name="Group 108"/>
            <p:cNvGrpSpPr/>
            <p:nvPr/>
          </p:nvGrpSpPr>
          <p:grpSpPr>
            <a:xfrm>
              <a:off x="647700" y="2288230"/>
              <a:ext cx="91603" cy="154630"/>
              <a:chOff x="7543800" y="1905000"/>
              <a:chExt cx="533400" cy="800100"/>
            </a:xfrm>
          </p:grpSpPr>
          <p:sp>
            <p:nvSpPr>
              <p:cNvPr id="11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0" name="Oval 11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0" name="Group 109"/>
            <p:cNvGrpSpPr/>
            <p:nvPr/>
          </p:nvGrpSpPr>
          <p:grpSpPr>
            <a:xfrm>
              <a:off x="457200" y="2516830"/>
              <a:ext cx="91603" cy="154630"/>
              <a:chOff x="7543800" y="1905000"/>
              <a:chExt cx="533400" cy="800100"/>
            </a:xfrm>
          </p:grpSpPr>
          <p:sp>
            <p:nvSpPr>
              <p:cNvPr id="11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18" name="Oval 11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1" name="Group 110"/>
            <p:cNvGrpSpPr/>
            <p:nvPr/>
          </p:nvGrpSpPr>
          <p:grpSpPr>
            <a:xfrm>
              <a:off x="898997" y="2664770"/>
              <a:ext cx="91603" cy="154630"/>
              <a:chOff x="7543800" y="1905000"/>
              <a:chExt cx="533400" cy="800100"/>
            </a:xfrm>
          </p:grpSpPr>
          <p:sp>
            <p:nvSpPr>
              <p:cNvPr id="11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16" name="Oval 11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2" name="Group 111"/>
            <p:cNvGrpSpPr/>
            <p:nvPr/>
          </p:nvGrpSpPr>
          <p:grpSpPr>
            <a:xfrm>
              <a:off x="517997" y="2664770"/>
              <a:ext cx="91603" cy="154630"/>
              <a:chOff x="7543800" y="1905000"/>
              <a:chExt cx="533400" cy="800100"/>
            </a:xfrm>
          </p:grpSpPr>
          <p:sp>
            <p:nvSpPr>
              <p:cNvPr id="11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14" name="Oval 11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grpSp>
        <p:nvGrpSpPr>
          <p:cNvPr id="133" name="Group 132"/>
          <p:cNvGrpSpPr>
            <a:grpSpLocks noChangeAspect="1"/>
          </p:cNvGrpSpPr>
          <p:nvPr/>
        </p:nvGrpSpPr>
        <p:grpSpPr>
          <a:xfrm>
            <a:off x="1816112" y="2057400"/>
            <a:ext cx="528904" cy="517757"/>
            <a:chOff x="457200" y="2286000"/>
            <a:chExt cx="625003" cy="611830"/>
          </a:xfrm>
        </p:grpSpPr>
        <p:grpSp>
          <p:nvGrpSpPr>
            <p:cNvPr id="134" name="Group 133"/>
            <p:cNvGrpSpPr/>
            <p:nvPr/>
          </p:nvGrpSpPr>
          <p:grpSpPr>
            <a:xfrm>
              <a:off x="784697" y="2286000"/>
              <a:ext cx="91603" cy="154630"/>
              <a:chOff x="7543800" y="1905000"/>
              <a:chExt cx="533400" cy="800100"/>
            </a:xfrm>
          </p:grpSpPr>
          <p:sp>
            <p:nvSpPr>
              <p:cNvPr id="16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3" name="Oval 16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35" name="Group 134"/>
            <p:cNvGrpSpPr/>
            <p:nvPr/>
          </p:nvGrpSpPr>
          <p:grpSpPr>
            <a:xfrm>
              <a:off x="990600" y="2514600"/>
              <a:ext cx="91603" cy="154630"/>
              <a:chOff x="7543800" y="1905000"/>
              <a:chExt cx="533400" cy="800100"/>
            </a:xfrm>
          </p:grpSpPr>
          <p:sp>
            <p:nvSpPr>
              <p:cNvPr id="16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1" name="Oval 16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36" name="Group 135"/>
            <p:cNvGrpSpPr/>
            <p:nvPr/>
          </p:nvGrpSpPr>
          <p:grpSpPr>
            <a:xfrm>
              <a:off x="517997" y="2362200"/>
              <a:ext cx="91603" cy="154630"/>
              <a:chOff x="7543800" y="1905000"/>
              <a:chExt cx="533400" cy="800100"/>
            </a:xfrm>
          </p:grpSpPr>
          <p:sp>
            <p:nvSpPr>
              <p:cNvPr id="15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9" name="Oval 15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37" name="Group 136"/>
            <p:cNvGrpSpPr/>
            <p:nvPr/>
          </p:nvGrpSpPr>
          <p:grpSpPr>
            <a:xfrm>
              <a:off x="647700" y="2743200"/>
              <a:ext cx="91603" cy="154630"/>
              <a:chOff x="7543800" y="1905000"/>
              <a:chExt cx="533400" cy="800100"/>
            </a:xfrm>
          </p:grpSpPr>
          <p:sp>
            <p:nvSpPr>
              <p:cNvPr id="15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7" name="Oval 15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38" name="Group 137"/>
            <p:cNvGrpSpPr/>
            <p:nvPr/>
          </p:nvGrpSpPr>
          <p:grpSpPr>
            <a:xfrm>
              <a:off x="784697" y="2740967"/>
              <a:ext cx="91603" cy="154629"/>
              <a:chOff x="7543800" y="1905000"/>
              <a:chExt cx="533400" cy="800100"/>
            </a:xfrm>
          </p:grpSpPr>
          <p:sp>
            <p:nvSpPr>
              <p:cNvPr id="15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5" name="Oval 15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39" name="Group 138"/>
            <p:cNvGrpSpPr/>
            <p:nvPr/>
          </p:nvGrpSpPr>
          <p:grpSpPr>
            <a:xfrm>
              <a:off x="898997" y="2362200"/>
              <a:ext cx="91603" cy="154630"/>
              <a:chOff x="7543800" y="1905000"/>
              <a:chExt cx="533400" cy="800100"/>
            </a:xfrm>
          </p:grpSpPr>
          <p:sp>
            <p:nvSpPr>
              <p:cNvPr id="15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3" name="Oval 15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0" name="Group 139"/>
            <p:cNvGrpSpPr/>
            <p:nvPr/>
          </p:nvGrpSpPr>
          <p:grpSpPr>
            <a:xfrm>
              <a:off x="647700" y="2288230"/>
              <a:ext cx="91603" cy="154630"/>
              <a:chOff x="7543800" y="1905000"/>
              <a:chExt cx="533400" cy="800100"/>
            </a:xfrm>
          </p:grpSpPr>
          <p:sp>
            <p:nvSpPr>
              <p:cNvPr id="15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1" name="Oval 15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1" name="Group 140"/>
            <p:cNvGrpSpPr/>
            <p:nvPr/>
          </p:nvGrpSpPr>
          <p:grpSpPr>
            <a:xfrm>
              <a:off x="457200" y="2516830"/>
              <a:ext cx="91603" cy="154630"/>
              <a:chOff x="7543800" y="1905000"/>
              <a:chExt cx="533400" cy="800100"/>
            </a:xfrm>
          </p:grpSpPr>
          <p:sp>
            <p:nvSpPr>
              <p:cNvPr id="14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49" name="Oval 14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2" name="Group 141"/>
            <p:cNvGrpSpPr/>
            <p:nvPr/>
          </p:nvGrpSpPr>
          <p:grpSpPr>
            <a:xfrm>
              <a:off x="898997" y="2664770"/>
              <a:ext cx="91603" cy="154630"/>
              <a:chOff x="7543800" y="1905000"/>
              <a:chExt cx="533400" cy="800100"/>
            </a:xfrm>
          </p:grpSpPr>
          <p:sp>
            <p:nvSpPr>
              <p:cNvPr id="14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47" name="Oval 14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3" name="Group 142"/>
            <p:cNvGrpSpPr/>
            <p:nvPr/>
          </p:nvGrpSpPr>
          <p:grpSpPr>
            <a:xfrm>
              <a:off x="517997" y="2664770"/>
              <a:ext cx="91603" cy="154630"/>
              <a:chOff x="7543800" y="1905000"/>
              <a:chExt cx="533400" cy="800100"/>
            </a:xfrm>
          </p:grpSpPr>
          <p:sp>
            <p:nvSpPr>
              <p:cNvPr id="14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45" name="Oval 14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grpSp>
        <p:nvGrpSpPr>
          <p:cNvPr id="164" name="Group 163"/>
          <p:cNvGrpSpPr>
            <a:grpSpLocks noChangeAspect="1"/>
          </p:cNvGrpSpPr>
          <p:nvPr/>
        </p:nvGrpSpPr>
        <p:grpSpPr>
          <a:xfrm>
            <a:off x="1828802" y="3451457"/>
            <a:ext cx="528904" cy="517757"/>
            <a:chOff x="457200" y="2286000"/>
            <a:chExt cx="625003" cy="611830"/>
          </a:xfrm>
        </p:grpSpPr>
        <p:grpSp>
          <p:nvGrpSpPr>
            <p:cNvPr id="165" name="Group 164"/>
            <p:cNvGrpSpPr/>
            <p:nvPr/>
          </p:nvGrpSpPr>
          <p:grpSpPr>
            <a:xfrm>
              <a:off x="784697" y="2286000"/>
              <a:ext cx="91603" cy="154630"/>
              <a:chOff x="7543800" y="1905000"/>
              <a:chExt cx="533400" cy="800100"/>
            </a:xfrm>
          </p:grpSpPr>
          <p:sp>
            <p:nvSpPr>
              <p:cNvPr id="19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94" name="Oval 19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66" name="Group 165"/>
            <p:cNvGrpSpPr/>
            <p:nvPr/>
          </p:nvGrpSpPr>
          <p:grpSpPr>
            <a:xfrm>
              <a:off x="990600" y="2514600"/>
              <a:ext cx="91603" cy="154630"/>
              <a:chOff x="7543800" y="1905000"/>
              <a:chExt cx="533400" cy="800100"/>
            </a:xfrm>
          </p:grpSpPr>
          <p:sp>
            <p:nvSpPr>
              <p:cNvPr id="19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92" name="Oval 19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67" name="Group 166"/>
            <p:cNvGrpSpPr/>
            <p:nvPr/>
          </p:nvGrpSpPr>
          <p:grpSpPr>
            <a:xfrm>
              <a:off x="517997" y="2362200"/>
              <a:ext cx="91603" cy="154630"/>
              <a:chOff x="7543800" y="1905000"/>
              <a:chExt cx="533400" cy="800100"/>
            </a:xfrm>
          </p:grpSpPr>
          <p:sp>
            <p:nvSpPr>
              <p:cNvPr id="18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90" name="Oval 18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68" name="Group 167"/>
            <p:cNvGrpSpPr/>
            <p:nvPr/>
          </p:nvGrpSpPr>
          <p:grpSpPr>
            <a:xfrm>
              <a:off x="647700" y="2743200"/>
              <a:ext cx="91603" cy="154630"/>
              <a:chOff x="7543800" y="1905000"/>
              <a:chExt cx="533400" cy="800100"/>
            </a:xfrm>
          </p:grpSpPr>
          <p:sp>
            <p:nvSpPr>
              <p:cNvPr id="18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88" name="Oval 18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69" name="Group 168"/>
            <p:cNvGrpSpPr/>
            <p:nvPr/>
          </p:nvGrpSpPr>
          <p:grpSpPr>
            <a:xfrm>
              <a:off x="784697" y="2740967"/>
              <a:ext cx="91603" cy="154629"/>
              <a:chOff x="7543800" y="1905000"/>
              <a:chExt cx="533400" cy="800100"/>
            </a:xfrm>
          </p:grpSpPr>
          <p:sp>
            <p:nvSpPr>
              <p:cNvPr id="18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86" name="Oval 18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70" name="Group 169"/>
            <p:cNvGrpSpPr/>
            <p:nvPr/>
          </p:nvGrpSpPr>
          <p:grpSpPr>
            <a:xfrm>
              <a:off x="898997" y="2362200"/>
              <a:ext cx="91603" cy="154630"/>
              <a:chOff x="7543800" y="1905000"/>
              <a:chExt cx="533400" cy="800100"/>
            </a:xfrm>
          </p:grpSpPr>
          <p:sp>
            <p:nvSpPr>
              <p:cNvPr id="18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84" name="Oval 18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71" name="Group 170"/>
            <p:cNvGrpSpPr/>
            <p:nvPr/>
          </p:nvGrpSpPr>
          <p:grpSpPr>
            <a:xfrm>
              <a:off x="647700" y="2288230"/>
              <a:ext cx="91603" cy="154630"/>
              <a:chOff x="7543800" y="1905000"/>
              <a:chExt cx="533400" cy="800100"/>
            </a:xfrm>
          </p:grpSpPr>
          <p:sp>
            <p:nvSpPr>
              <p:cNvPr id="18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82" name="Oval 18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72" name="Group 171"/>
            <p:cNvGrpSpPr/>
            <p:nvPr/>
          </p:nvGrpSpPr>
          <p:grpSpPr>
            <a:xfrm>
              <a:off x="457200" y="2516830"/>
              <a:ext cx="91603" cy="154630"/>
              <a:chOff x="7543800" y="1905000"/>
              <a:chExt cx="533400" cy="800100"/>
            </a:xfrm>
          </p:grpSpPr>
          <p:sp>
            <p:nvSpPr>
              <p:cNvPr id="17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80" name="Oval 17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73" name="Group 172"/>
            <p:cNvGrpSpPr/>
            <p:nvPr/>
          </p:nvGrpSpPr>
          <p:grpSpPr>
            <a:xfrm>
              <a:off x="898997" y="2664770"/>
              <a:ext cx="91603" cy="154630"/>
              <a:chOff x="7543800" y="1905000"/>
              <a:chExt cx="533400" cy="800100"/>
            </a:xfrm>
          </p:grpSpPr>
          <p:sp>
            <p:nvSpPr>
              <p:cNvPr id="17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78" name="Oval 17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74" name="Group 173"/>
            <p:cNvGrpSpPr/>
            <p:nvPr/>
          </p:nvGrpSpPr>
          <p:grpSpPr>
            <a:xfrm>
              <a:off x="517997" y="2664770"/>
              <a:ext cx="91603" cy="154630"/>
              <a:chOff x="7543800" y="1905000"/>
              <a:chExt cx="533400" cy="800100"/>
            </a:xfrm>
          </p:grpSpPr>
          <p:sp>
            <p:nvSpPr>
              <p:cNvPr id="17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76" name="Oval 17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grpSp>
        <p:nvGrpSpPr>
          <p:cNvPr id="195" name="Group 194"/>
          <p:cNvGrpSpPr>
            <a:grpSpLocks noChangeAspect="1"/>
          </p:cNvGrpSpPr>
          <p:nvPr/>
        </p:nvGrpSpPr>
        <p:grpSpPr>
          <a:xfrm>
            <a:off x="1807916" y="4130443"/>
            <a:ext cx="528904" cy="517757"/>
            <a:chOff x="457200" y="2286000"/>
            <a:chExt cx="625003" cy="611830"/>
          </a:xfrm>
        </p:grpSpPr>
        <p:grpSp>
          <p:nvGrpSpPr>
            <p:cNvPr id="196" name="Group 195"/>
            <p:cNvGrpSpPr/>
            <p:nvPr/>
          </p:nvGrpSpPr>
          <p:grpSpPr>
            <a:xfrm>
              <a:off x="784697" y="2286000"/>
              <a:ext cx="91603" cy="154630"/>
              <a:chOff x="7543800" y="1905000"/>
              <a:chExt cx="533400" cy="800100"/>
            </a:xfrm>
          </p:grpSpPr>
          <p:sp>
            <p:nvSpPr>
              <p:cNvPr id="22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25" name="Oval 22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97" name="Group 196"/>
            <p:cNvGrpSpPr/>
            <p:nvPr/>
          </p:nvGrpSpPr>
          <p:grpSpPr>
            <a:xfrm>
              <a:off x="990600" y="2514600"/>
              <a:ext cx="91603" cy="154630"/>
              <a:chOff x="7543800" y="1905000"/>
              <a:chExt cx="533400" cy="800100"/>
            </a:xfrm>
          </p:grpSpPr>
          <p:sp>
            <p:nvSpPr>
              <p:cNvPr id="22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23" name="Oval 22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98" name="Group 197"/>
            <p:cNvGrpSpPr/>
            <p:nvPr/>
          </p:nvGrpSpPr>
          <p:grpSpPr>
            <a:xfrm>
              <a:off x="517997" y="2362200"/>
              <a:ext cx="91603" cy="154630"/>
              <a:chOff x="7543800" y="1905000"/>
              <a:chExt cx="533400" cy="800100"/>
            </a:xfrm>
          </p:grpSpPr>
          <p:sp>
            <p:nvSpPr>
              <p:cNvPr id="22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21" name="Oval 22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99" name="Group 198"/>
            <p:cNvGrpSpPr/>
            <p:nvPr/>
          </p:nvGrpSpPr>
          <p:grpSpPr>
            <a:xfrm>
              <a:off x="647700" y="2743200"/>
              <a:ext cx="91603" cy="154630"/>
              <a:chOff x="7543800" y="1905000"/>
              <a:chExt cx="533400" cy="800100"/>
            </a:xfrm>
          </p:grpSpPr>
          <p:sp>
            <p:nvSpPr>
              <p:cNvPr id="21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19" name="Oval 21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00" name="Group 199"/>
            <p:cNvGrpSpPr/>
            <p:nvPr/>
          </p:nvGrpSpPr>
          <p:grpSpPr>
            <a:xfrm>
              <a:off x="784697" y="2740967"/>
              <a:ext cx="91603" cy="154629"/>
              <a:chOff x="7543800" y="1905000"/>
              <a:chExt cx="533400" cy="800100"/>
            </a:xfrm>
          </p:grpSpPr>
          <p:sp>
            <p:nvSpPr>
              <p:cNvPr id="21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17" name="Oval 21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01" name="Group 200"/>
            <p:cNvGrpSpPr/>
            <p:nvPr/>
          </p:nvGrpSpPr>
          <p:grpSpPr>
            <a:xfrm>
              <a:off x="898997" y="2362200"/>
              <a:ext cx="91603" cy="154630"/>
              <a:chOff x="7543800" y="1905000"/>
              <a:chExt cx="533400" cy="800100"/>
            </a:xfrm>
          </p:grpSpPr>
          <p:sp>
            <p:nvSpPr>
              <p:cNvPr id="21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15" name="Oval 21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02" name="Group 201"/>
            <p:cNvGrpSpPr/>
            <p:nvPr/>
          </p:nvGrpSpPr>
          <p:grpSpPr>
            <a:xfrm>
              <a:off x="647700" y="2288230"/>
              <a:ext cx="91603" cy="154630"/>
              <a:chOff x="7543800" y="1905000"/>
              <a:chExt cx="533400" cy="800100"/>
            </a:xfrm>
          </p:grpSpPr>
          <p:sp>
            <p:nvSpPr>
              <p:cNvPr id="21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13" name="Oval 21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03" name="Group 202"/>
            <p:cNvGrpSpPr/>
            <p:nvPr/>
          </p:nvGrpSpPr>
          <p:grpSpPr>
            <a:xfrm>
              <a:off x="457200" y="2516830"/>
              <a:ext cx="91603" cy="154630"/>
              <a:chOff x="7543800" y="1905000"/>
              <a:chExt cx="533400" cy="800100"/>
            </a:xfrm>
          </p:grpSpPr>
          <p:sp>
            <p:nvSpPr>
              <p:cNvPr id="21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11" name="Oval 21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04" name="Group 203"/>
            <p:cNvGrpSpPr/>
            <p:nvPr/>
          </p:nvGrpSpPr>
          <p:grpSpPr>
            <a:xfrm>
              <a:off x="898997" y="2664770"/>
              <a:ext cx="91603" cy="154630"/>
              <a:chOff x="7543800" y="1905000"/>
              <a:chExt cx="533400" cy="800100"/>
            </a:xfrm>
          </p:grpSpPr>
          <p:sp>
            <p:nvSpPr>
              <p:cNvPr id="20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09" name="Oval 20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05" name="Group 204"/>
            <p:cNvGrpSpPr/>
            <p:nvPr/>
          </p:nvGrpSpPr>
          <p:grpSpPr>
            <a:xfrm>
              <a:off x="517997" y="2664770"/>
              <a:ext cx="91603" cy="154630"/>
              <a:chOff x="7543800" y="1905000"/>
              <a:chExt cx="533400" cy="800100"/>
            </a:xfrm>
          </p:grpSpPr>
          <p:sp>
            <p:nvSpPr>
              <p:cNvPr id="20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07" name="Oval 20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grpSp>
        <p:nvGrpSpPr>
          <p:cNvPr id="226" name="Group 225"/>
          <p:cNvGrpSpPr>
            <a:grpSpLocks noChangeAspect="1"/>
          </p:cNvGrpSpPr>
          <p:nvPr/>
        </p:nvGrpSpPr>
        <p:grpSpPr>
          <a:xfrm>
            <a:off x="1820606" y="4816243"/>
            <a:ext cx="528904" cy="517757"/>
            <a:chOff x="457200" y="2286000"/>
            <a:chExt cx="625003" cy="611830"/>
          </a:xfrm>
        </p:grpSpPr>
        <p:grpSp>
          <p:nvGrpSpPr>
            <p:cNvPr id="227" name="Group 226"/>
            <p:cNvGrpSpPr/>
            <p:nvPr/>
          </p:nvGrpSpPr>
          <p:grpSpPr>
            <a:xfrm>
              <a:off x="784697" y="2286000"/>
              <a:ext cx="91603" cy="154630"/>
              <a:chOff x="7543800" y="1905000"/>
              <a:chExt cx="533400" cy="800100"/>
            </a:xfrm>
          </p:grpSpPr>
          <p:sp>
            <p:nvSpPr>
              <p:cNvPr id="25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56" name="Oval 25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28" name="Group 227"/>
            <p:cNvGrpSpPr/>
            <p:nvPr/>
          </p:nvGrpSpPr>
          <p:grpSpPr>
            <a:xfrm>
              <a:off x="990600" y="2514600"/>
              <a:ext cx="91603" cy="154630"/>
              <a:chOff x="7543800" y="1905000"/>
              <a:chExt cx="533400" cy="800100"/>
            </a:xfrm>
          </p:grpSpPr>
          <p:sp>
            <p:nvSpPr>
              <p:cNvPr id="25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54" name="Oval 25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29" name="Group 228"/>
            <p:cNvGrpSpPr/>
            <p:nvPr/>
          </p:nvGrpSpPr>
          <p:grpSpPr>
            <a:xfrm>
              <a:off x="517997" y="2362200"/>
              <a:ext cx="91603" cy="154630"/>
              <a:chOff x="7543800" y="1905000"/>
              <a:chExt cx="533400" cy="800100"/>
            </a:xfrm>
          </p:grpSpPr>
          <p:sp>
            <p:nvSpPr>
              <p:cNvPr id="25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52" name="Oval 25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30" name="Group 229"/>
            <p:cNvGrpSpPr/>
            <p:nvPr/>
          </p:nvGrpSpPr>
          <p:grpSpPr>
            <a:xfrm>
              <a:off x="647700" y="2743200"/>
              <a:ext cx="91603" cy="154630"/>
              <a:chOff x="7543800" y="1905000"/>
              <a:chExt cx="533400" cy="800100"/>
            </a:xfrm>
          </p:grpSpPr>
          <p:sp>
            <p:nvSpPr>
              <p:cNvPr id="24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50" name="Oval 24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31" name="Group 230"/>
            <p:cNvGrpSpPr/>
            <p:nvPr/>
          </p:nvGrpSpPr>
          <p:grpSpPr>
            <a:xfrm>
              <a:off x="784697" y="2740967"/>
              <a:ext cx="91603" cy="154629"/>
              <a:chOff x="7543800" y="1905000"/>
              <a:chExt cx="533400" cy="800100"/>
            </a:xfrm>
          </p:grpSpPr>
          <p:sp>
            <p:nvSpPr>
              <p:cNvPr id="24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48" name="Oval 24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32" name="Group 231"/>
            <p:cNvGrpSpPr/>
            <p:nvPr/>
          </p:nvGrpSpPr>
          <p:grpSpPr>
            <a:xfrm>
              <a:off x="898997" y="2362200"/>
              <a:ext cx="91603" cy="154630"/>
              <a:chOff x="7543800" y="1905000"/>
              <a:chExt cx="533400" cy="800100"/>
            </a:xfrm>
          </p:grpSpPr>
          <p:sp>
            <p:nvSpPr>
              <p:cNvPr id="24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46" name="Oval 24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33" name="Group 232"/>
            <p:cNvGrpSpPr/>
            <p:nvPr/>
          </p:nvGrpSpPr>
          <p:grpSpPr>
            <a:xfrm>
              <a:off x="647700" y="2288230"/>
              <a:ext cx="91603" cy="154630"/>
              <a:chOff x="7543800" y="1905000"/>
              <a:chExt cx="533400" cy="800100"/>
            </a:xfrm>
          </p:grpSpPr>
          <p:sp>
            <p:nvSpPr>
              <p:cNvPr id="24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44" name="Oval 24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34" name="Group 233"/>
            <p:cNvGrpSpPr/>
            <p:nvPr/>
          </p:nvGrpSpPr>
          <p:grpSpPr>
            <a:xfrm>
              <a:off x="457200" y="2516830"/>
              <a:ext cx="91603" cy="154630"/>
              <a:chOff x="7543800" y="1905000"/>
              <a:chExt cx="533400" cy="800100"/>
            </a:xfrm>
          </p:grpSpPr>
          <p:sp>
            <p:nvSpPr>
              <p:cNvPr id="24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42" name="Oval 24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35" name="Group 234"/>
            <p:cNvGrpSpPr/>
            <p:nvPr/>
          </p:nvGrpSpPr>
          <p:grpSpPr>
            <a:xfrm>
              <a:off x="898997" y="2664770"/>
              <a:ext cx="91603" cy="154630"/>
              <a:chOff x="7543800" y="1905000"/>
              <a:chExt cx="533400" cy="800100"/>
            </a:xfrm>
          </p:grpSpPr>
          <p:sp>
            <p:nvSpPr>
              <p:cNvPr id="23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40" name="Oval 23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36" name="Group 235"/>
            <p:cNvGrpSpPr/>
            <p:nvPr/>
          </p:nvGrpSpPr>
          <p:grpSpPr>
            <a:xfrm>
              <a:off x="517997" y="2664770"/>
              <a:ext cx="91603" cy="154630"/>
              <a:chOff x="7543800" y="1905000"/>
              <a:chExt cx="533400" cy="800100"/>
            </a:xfrm>
          </p:grpSpPr>
          <p:sp>
            <p:nvSpPr>
              <p:cNvPr id="23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38" name="Oval 23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spTree>
    <p:extLst>
      <p:ext uri="{BB962C8B-B14F-4D97-AF65-F5344CB8AC3E}">
        <p14:creationId xmlns:p14="http://schemas.microsoft.com/office/powerpoint/2010/main" val="4290475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An Example of the Effect of Limiting Projects in Progress</a:t>
            </a:r>
            <a:endParaRPr lang="en-US" sz="2400" dirty="0"/>
          </a:p>
        </p:txBody>
      </p:sp>
      <p:grpSp>
        <p:nvGrpSpPr>
          <p:cNvPr id="111" name="Group 110"/>
          <p:cNvGrpSpPr>
            <a:grpSpLocks noChangeAspect="1"/>
          </p:cNvGrpSpPr>
          <p:nvPr/>
        </p:nvGrpSpPr>
        <p:grpSpPr>
          <a:xfrm>
            <a:off x="1909496" y="1615843"/>
            <a:ext cx="528904" cy="517757"/>
            <a:chOff x="457200" y="2286000"/>
            <a:chExt cx="625003" cy="611830"/>
          </a:xfrm>
        </p:grpSpPr>
        <p:grpSp>
          <p:nvGrpSpPr>
            <p:cNvPr id="112" name="Group 111"/>
            <p:cNvGrpSpPr/>
            <p:nvPr/>
          </p:nvGrpSpPr>
          <p:grpSpPr>
            <a:xfrm>
              <a:off x="784697" y="2286000"/>
              <a:ext cx="91603" cy="154630"/>
              <a:chOff x="7543800" y="1905000"/>
              <a:chExt cx="533400" cy="800100"/>
            </a:xfrm>
          </p:grpSpPr>
          <p:sp>
            <p:nvSpPr>
              <p:cNvPr id="14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41" name="Oval 14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3" name="Group 112"/>
            <p:cNvGrpSpPr/>
            <p:nvPr/>
          </p:nvGrpSpPr>
          <p:grpSpPr>
            <a:xfrm>
              <a:off x="990600" y="2514600"/>
              <a:ext cx="91603" cy="154630"/>
              <a:chOff x="7543800" y="1905000"/>
              <a:chExt cx="533400" cy="800100"/>
            </a:xfrm>
          </p:grpSpPr>
          <p:sp>
            <p:nvSpPr>
              <p:cNvPr id="13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9" name="Oval 13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4" name="Group 113"/>
            <p:cNvGrpSpPr/>
            <p:nvPr/>
          </p:nvGrpSpPr>
          <p:grpSpPr>
            <a:xfrm>
              <a:off x="517997" y="2362200"/>
              <a:ext cx="91603" cy="154630"/>
              <a:chOff x="7543800" y="1905000"/>
              <a:chExt cx="533400" cy="800100"/>
            </a:xfrm>
          </p:grpSpPr>
          <p:sp>
            <p:nvSpPr>
              <p:cNvPr id="13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7" name="Oval 13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5" name="Group 114"/>
            <p:cNvGrpSpPr/>
            <p:nvPr/>
          </p:nvGrpSpPr>
          <p:grpSpPr>
            <a:xfrm>
              <a:off x="647700" y="2743200"/>
              <a:ext cx="91603" cy="154630"/>
              <a:chOff x="7543800" y="1905000"/>
              <a:chExt cx="533400" cy="800100"/>
            </a:xfrm>
          </p:grpSpPr>
          <p:sp>
            <p:nvSpPr>
              <p:cNvPr id="13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5" name="Oval 13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6" name="Group 115"/>
            <p:cNvGrpSpPr/>
            <p:nvPr/>
          </p:nvGrpSpPr>
          <p:grpSpPr>
            <a:xfrm>
              <a:off x="784697" y="2740967"/>
              <a:ext cx="91603" cy="154629"/>
              <a:chOff x="7543800" y="1905000"/>
              <a:chExt cx="533400" cy="800100"/>
            </a:xfrm>
          </p:grpSpPr>
          <p:sp>
            <p:nvSpPr>
              <p:cNvPr id="13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3" name="Oval 13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7" name="Group 116"/>
            <p:cNvGrpSpPr/>
            <p:nvPr/>
          </p:nvGrpSpPr>
          <p:grpSpPr>
            <a:xfrm>
              <a:off x="898997" y="2362200"/>
              <a:ext cx="91603" cy="154630"/>
              <a:chOff x="7543800" y="1905000"/>
              <a:chExt cx="533400" cy="800100"/>
            </a:xfrm>
          </p:grpSpPr>
          <p:sp>
            <p:nvSpPr>
              <p:cNvPr id="13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1" name="Oval 13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8" name="Group 117"/>
            <p:cNvGrpSpPr/>
            <p:nvPr/>
          </p:nvGrpSpPr>
          <p:grpSpPr>
            <a:xfrm>
              <a:off x="647700" y="2288230"/>
              <a:ext cx="91603" cy="154630"/>
              <a:chOff x="7543800" y="1905000"/>
              <a:chExt cx="533400" cy="800100"/>
            </a:xfrm>
          </p:grpSpPr>
          <p:sp>
            <p:nvSpPr>
              <p:cNvPr id="12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9" name="Oval 12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9" name="Group 118"/>
            <p:cNvGrpSpPr/>
            <p:nvPr/>
          </p:nvGrpSpPr>
          <p:grpSpPr>
            <a:xfrm>
              <a:off x="457200" y="2516830"/>
              <a:ext cx="91603" cy="154630"/>
              <a:chOff x="7543800" y="1905000"/>
              <a:chExt cx="533400" cy="800100"/>
            </a:xfrm>
          </p:grpSpPr>
          <p:sp>
            <p:nvSpPr>
              <p:cNvPr id="12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7" name="Oval 12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20" name="Group 119"/>
            <p:cNvGrpSpPr/>
            <p:nvPr/>
          </p:nvGrpSpPr>
          <p:grpSpPr>
            <a:xfrm>
              <a:off x="898997" y="2664770"/>
              <a:ext cx="91603" cy="154630"/>
              <a:chOff x="7543800" y="1905000"/>
              <a:chExt cx="533400" cy="800100"/>
            </a:xfrm>
          </p:grpSpPr>
          <p:sp>
            <p:nvSpPr>
              <p:cNvPr id="12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5" name="Oval 12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21" name="Group 120"/>
            <p:cNvGrpSpPr/>
            <p:nvPr/>
          </p:nvGrpSpPr>
          <p:grpSpPr>
            <a:xfrm>
              <a:off x="517997" y="2664770"/>
              <a:ext cx="91603" cy="154630"/>
              <a:chOff x="7543800" y="1905000"/>
              <a:chExt cx="533400" cy="800100"/>
            </a:xfrm>
          </p:grpSpPr>
          <p:sp>
            <p:nvSpPr>
              <p:cNvPr id="12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3" name="Oval 12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grpSp>
        <p:nvGrpSpPr>
          <p:cNvPr id="142" name="Group 141"/>
          <p:cNvGrpSpPr>
            <a:grpSpLocks noChangeAspect="1"/>
          </p:cNvGrpSpPr>
          <p:nvPr/>
        </p:nvGrpSpPr>
        <p:grpSpPr>
          <a:xfrm>
            <a:off x="1905002" y="2286000"/>
            <a:ext cx="528904" cy="517757"/>
            <a:chOff x="457200" y="2286000"/>
            <a:chExt cx="625003" cy="611830"/>
          </a:xfrm>
        </p:grpSpPr>
        <p:grpSp>
          <p:nvGrpSpPr>
            <p:cNvPr id="143" name="Group 142"/>
            <p:cNvGrpSpPr/>
            <p:nvPr/>
          </p:nvGrpSpPr>
          <p:grpSpPr>
            <a:xfrm>
              <a:off x="784697" y="2286000"/>
              <a:ext cx="91603" cy="154630"/>
              <a:chOff x="7543800" y="1905000"/>
              <a:chExt cx="533400" cy="800100"/>
            </a:xfrm>
          </p:grpSpPr>
          <p:sp>
            <p:nvSpPr>
              <p:cNvPr id="17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72" name="Oval 17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4" name="Group 143"/>
            <p:cNvGrpSpPr/>
            <p:nvPr/>
          </p:nvGrpSpPr>
          <p:grpSpPr>
            <a:xfrm>
              <a:off x="990600" y="2514600"/>
              <a:ext cx="91603" cy="154630"/>
              <a:chOff x="7543800" y="1905000"/>
              <a:chExt cx="533400" cy="800100"/>
            </a:xfrm>
          </p:grpSpPr>
          <p:sp>
            <p:nvSpPr>
              <p:cNvPr id="16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70" name="Oval 16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5" name="Group 144"/>
            <p:cNvGrpSpPr/>
            <p:nvPr/>
          </p:nvGrpSpPr>
          <p:grpSpPr>
            <a:xfrm>
              <a:off x="517997" y="2362200"/>
              <a:ext cx="91603" cy="154630"/>
              <a:chOff x="7543800" y="1905000"/>
              <a:chExt cx="533400" cy="800100"/>
            </a:xfrm>
          </p:grpSpPr>
          <p:sp>
            <p:nvSpPr>
              <p:cNvPr id="16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8" name="Oval 16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6" name="Group 145"/>
            <p:cNvGrpSpPr/>
            <p:nvPr/>
          </p:nvGrpSpPr>
          <p:grpSpPr>
            <a:xfrm>
              <a:off x="647700" y="2743200"/>
              <a:ext cx="91603" cy="154630"/>
              <a:chOff x="7543800" y="1905000"/>
              <a:chExt cx="533400" cy="800100"/>
            </a:xfrm>
          </p:grpSpPr>
          <p:sp>
            <p:nvSpPr>
              <p:cNvPr id="16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6" name="Oval 16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7" name="Group 146"/>
            <p:cNvGrpSpPr/>
            <p:nvPr/>
          </p:nvGrpSpPr>
          <p:grpSpPr>
            <a:xfrm>
              <a:off x="784697" y="2740967"/>
              <a:ext cx="91603" cy="154629"/>
              <a:chOff x="7543800" y="1905000"/>
              <a:chExt cx="533400" cy="800100"/>
            </a:xfrm>
          </p:grpSpPr>
          <p:sp>
            <p:nvSpPr>
              <p:cNvPr id="16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4" name="Oval 16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8" name="Group 147"/>
            <p:cNvGrpSpPr/>
            <p:nvPr/>
          </p:nvGrpSpPr>
          <p:grpSpPr>
            <a:xfrm>
              <a:off x="898997" y="2362200"/>
              <a:ext cx="91603" cy="154630"/>
              <a:chOff x="7543800" y="1905000"/>
              <a:chExt cx="533400" cy="800100"/>
            </a:xfrm>
          </p:grpSpPr>
          <p:sp>
            <p:nvSpPr>
              <p:cNvPr id="16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2" name="Oval 16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9" name="Group 148"/>
            <p:cNvGrpSpPr/>
            <p:nvPr/>
          </p:nvGrpSpPr>
          <p:grpSpPr>
            <a:xfrm>
              <a:off x="647700" y="2288230"/>
              <a:ext cx="91603" cy="154630"/>
              <a:chOff x="7543800" y="1905000"/>
              <a:chExt cx="533400" cy="800100"/>
            </a:xfrm>
          </p:grpSpPr>
          <p:sp>
            <p:nvSpPr>
              <p:cNvPr id="15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0" name="Oval 15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50" name="Group 149"/>
            <p:cNvGrpSpPr/>
            <p:nvPr/>
          </p:nvGrpSpPr>
          <p:grpSpPr>
            <a:xfrm>
              <a:off x="457200" y="2516830"/>
              <a:ext cx="91603" cy="154630"/>
              <a:chOff x="7543800" y="1905000"/>
              <a:chExt cx="533400" cy="800100"/>
            </a:xfrm>
          </p:grpSpPr>
          <p:sp>
            <p:nvSpPr>
              <p:cNvPr id="15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8" name="Oval 15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51" name="Group 150"/>
            <p:cNvGrpSpPr/>
            <p:nvPr/>
          </p:nvGrpSpPr>
          <p:grpSpPr>
            <a:xfrm>
              <a:off x="898997" y="2664770"/>
              <a:ext cx="91603" cy="154630"/>
              <a:chOff x="7543800" y="1905000"/>
              <a:chExt cx="533400" cy="800100"/>
            </a:xfrm>
          </p:grpSpPr>
          <p:sp>
            <p:nvSpPr>
              <p:cNvPr id="15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6" name="Oval 15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52" name="Group 151"/>
            <p:cNvGrpSpPr/>
            <p:nvPr/>
          </p:nvGrpSpPr>
          <p:grpSpPr>
            <a:xfrm>
              <a:off x="517997" y="2664770"/>
              <a:ext cx="91603" cy="154630"/>
              <a:chOff x="7543800" y="1905000"/>
              <a:chExt cx="533400" cy="800100"/>
            </a:xfrm>
          </p:grpSpPr>
          <p:sp>
            <p:nvSpPr>
              <p:cNvPr id="15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4" name="Oval 15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cxnSp>
        <p:nvCxnSpPr>
          <p:cNvPr id="297" name="Straight Connector 296"/>
          <p:cNvCxnSpPr/>
          <p:nvPr/>
        </p:nvCxnSpPr>
        <p:spPr>
          <a:xfrm flipV="1">
            <a:off x="3352800"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flipV="1">
            <a:off x="4114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flipV="1">
            <a:off x="4876800"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flipV="1">
            <a:off x="4495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flipV="1">
            <a:off x="5257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flipV="1">
            <a:off x="3733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flipV="1">
            <a:off x="6019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flipV="1">
            <a:off x="6781800"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flipV="1">
            <a:off x="6400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flipV="1">
            <a:off x="7162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flipV="1">
            <a:off x="5638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flipV="1">
            <a:off x="7924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flipV="1">
            <a:off x="8686800"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V="1">
            <a:off x="8305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flipV="1">
            <a:off x="7543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1774567" y="5638800"/>
            <a:ext cx="69122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3" name="TextBox 312"/>
          <p:cNvSpPr txBox="1"/>
          <p:nvPr/>
        </p:nvSpPr>
        <p:spPr>
          <a:xfrm>
            <a:off x="2286000" y="5710535"/>
            <a:ext cx="609600" cy="461665"/>
          </a:xfrm>
          <a:prstGeom prst="rect">
            <a:avLst/>
          </a:prstGeom>
          <a:noFill/>
        </p:spPr>
        <p:txBody>
          <a:bodyPr wrap="square" rtlCol="0">
            <a:spAutoFit/>
          </a:bodyPr>
          <a:lstStyle/>
          <a:p>
            <a:pPr algn="ctr"/>
            <a:r>
              <a:rPr lang="en-US" sz="2400" dirty="0"/>
              <a:t>2</a:t>
            </a:r>
          </a:p>
        </p:txBody>
      </p:sp>
      <p:sp>
        <p:nvSpPr>
          <p:cNvPr id="314" name="TextBox 313"/>
          <p:cNvSpPr txBox="1"/>
          <p:nvPr/>
        </p:nvSpPr>
        <p:spPr>
          <a:xfrm>
            <a:off x="2971800" y="5710535"/>
            <a:ext cx="762000" cy="461665"/>
          </a:xfrm>
          <a:prstGeom prst="rect">
            <a:avLst/>
          </a:prstGeom>
          <a:noFill/>
        </p:spPr>
        <p:txBody>
          <a:bodyPr wrap="square" rtlCol="0">
            <a:spAutoFit/>
          </a:bodyPr>
          <a:lstStyle/>
          <a:p>
            <a:pPr algn="ctr"/>
            <a:r>
              <a:rPr lang="en-US" sz="2400" dirty="0"/>
              <a:t>4</a:t>
            </a:r>
          </a:p>
        </p:txBody>
      </p:sp>
      <p:sp>
        <p:nvSpPr>
          <p:cNvPr id="315" name="TextBox 314"/>
          <p:cNvSpPr txBox="1"/>
          <p:nvPr/>
        </p:nvSpPr>
        <p:spPr>
          <a:xfrm>
            <a:off x="3715447" y="5710535"/>
            <a:ext cx="762000" cy="461665"/>
          </a:xfrm>
          <a:prstGeom prst="rect">
            <a:avLst/>
          </a:prstGeom>
          <a:noFill/>
        </p:spPr>
        <p:txBody>
          <a:bodyPr wrap="square" rtlCol="0">
            <a:spAutoFit/>
          </a:bodyPr>
          <a:lstStyle/>
          <a:p>
            <a:pPr algn="ctr"/>
            <a:r>
              <a:rPr lang="en-US" sz="2400" dirty="0"/>
              <a:t>6</a:t>
            </a:r>
          </a:p>
        </p:txBody>
      </p:sp>
      <p:sp>
        <p:nvSpPr>
          <p:cNvPr id="316" name="TextBox 315"/>
          <p:cNvSpPr txBox="1"/>
          <p:nvPr/>
        </p:nvSpPr>
        <p:spPr>
          <a:xfrm>
            <a:off x="1908433" y="5710535"/>
            <a:ext cx="609600" cy="461665"/>
          </a:xfrm>
          <a:prstGeom prst="rect">
            <a:avLst/>
          </a:prstGeom>
          <a:noFill/>
        </p:spPr>
        <p:txBody>
          <a:bodyPr wrap="square" rtlCol="0">
            <a:spAutoFit/>
          </a:bodyPr>
          <a:lstStyle/>
          <a:p>
            <a:pPr algn="ctr"/>
            <a:r>
              <a:rPr lang="en-US" sz="2400" dirty="0" smtClean="0"/>
              <a:t>1</a:t>
            </a:r>
            <a:endParaRPr lang="en-US" sz="2400" dirty="0"/>
          </a:p>
        </p:txBody>
      </p:sp>
      <p:sp>
        <p:nvSpPr>
          <p:cNvPr id="317" name="TextBox 316"/>
          <p:cNvSpPr txBox="1"/>
          <p:nvPr/>
        </p:nvSpPr>
        <p:spPr>
          <a:xfrm>
            <a:off x="2667000" y="5710535"/>
            <a:ext cx="609600" cy="461665"/>
          </a:xfrm>
          <a:prstGeom prst="rect">
            <a:avLst/>
          </a:prstGeom>
          <a:noFill/>
        </p:spPr>
        <p:txBody>
          <a:bodyPr wrap="square" rtlCol="0">
            <a:spAutoFit/>
          </a:bodyPr>
          <a:lstStyle/>
          <a:p>
            <a:pPr algn="ctr"/>
            <a:r>
              <a:rPr lang="en-US" sz="2400" dirty="0"/>
              <a:t>3</a:t>
            </a:r>
          </a:p>
        </p:txBody>
      </p:sp>
      <p:sp>
        <p:nvSpPr>
          <p:cNvPr id="318" name="TextBox 317"/>
          <p:cNvSpPr txBox="1"/>
          <p:nvPr/>
        </p:nvSpPr>
        <p:spPr>
          <a:xfrm>
            <a:off x="3429000" y="5710535"/>
            <a:ext cx="609600" cy="461665"/>
          </a:xfrm>
          <a:prstGeom prst="rect">
            <a:avLst/>
          </a:prstGeom>
          <a:noFill/>
        </p:spPr>
        <p:txBody>
          <a:bodyPr wrap="square" rtlCol="0">
            <a:spAutoFit/>
          </a:bodyPr>
          <a:lstStyle/>
          <a:p>
            <a:pPr algn="ctr"/>
            <a:r>
              <a:rPr lang="en-US" sz="2400" dirty="0"/>
              <a:t>5</a:t>
            </a:r>
          </a:p>
        </p:txBody>
      </p:sp>
      <p:sp>
        <p:nvSpPr>
          <p:cNvPr id="319" name="TextBox 318"/>
          <p:cNvSpPr txBox="1"/>
          <p:nvPr/>
        </p:nvSpPr>
        <p:spPr>
          <a:xfrm>
            <a:off x="4191000" y="5710535"/>
            <a:ext cx="609600" cy="461665"/>
          </a:xfrm>
          <a:prstGeom prst="rect">
            <a:avLst/>
          </a:prstGeom>
          <a:noFill/>
        </p:spPr>
        <p:txBody>
          <a:bodyPr wrap="square" rtlCol="0">
            <a:spAutoFit/>
          </a:bodyPr>
          <a:lstStyle/>
          <a:p>
            <a:pPr algn="ctr"/>
            <a:r>
              <a:rPr lang="en-US" sz="2400" dirty="0"/>
              <a:t>7</a:t>
            </a:r>
          </a:p>
        </p:txBody>
      </p:sp>
      <p:sp>
        <p:nvSpPr>
          <p:cNvPr id="320" name="TextBox 319"/>
          <p:cNvSpPr txBox="1"/>
          <p:nvPr/>
        </p:nvSpPr>
        <p:spPr>
          <a:xfrm>
            <a:off x="4953000" y="5710535"/>
            <a:ext cx="609600" cy="461665"/>
          </a:xfrm>
          <a:prstGeom prst="rect">
            <a:avLst/>
          </a:prstGeom>
          <a:noFill/>
        </p:spPr>
        <p:txBody>
          <a:bodyPr wrap="square" rtlCol="0">
            <a:spAutoFit/>
          </a:bodyPr>
          <a:lstStyle/>
          <a:p>
            <a:pPr algn="ctr"/>
            <a:r>
              <a:rPr lang="en-US" sz="2400" dirty="0"/>
              <a:t>9</a:t>
            </a:r>
          </a:p>
        </p:txBody>
      </p:sp>
      <p:sp>
        <p:nvSpPr>
          <p:cNvPr id="321" name="TextBox 320"/>
          <p:cNvSpPr txBox="1"/>
          <p:nvPr/>
        </p:nvSpPr>
        <p:spPr>
          <a:xfrm>
            <a:off x="5638800" y="5710535"/>
            <a:ext cx="762000" cy="461665"/>
          </a:xfrm>
          <a:prstGeom prst="rect">
            <a:avLst/>
          </a:prstGeom>
          <a:noFill/>
        </p:spPr>
        <p:txBody>
          <a:bodyPr wrap="square" rtlCol="0">
            <a:spAutoFit/>
          </a:bodyPr>
          <a:lstStyle/>
          <a:p>
            <a:pPr algn="ctr"/>
            <a:r>
              <a:rPr lang="en-US" sz="2400" dirty="0" smtClean="0"/>
              <a:t>11</a:t>
            </a:r>
            <a:endParaRPr lang="en-US" sz="2400" dirty="0"/>
          </a:p>
        </p:txBody>
      </p:sp>
      <p:sp>
        <p:nvSpPr>
          <p:cNvPr id="322" name="TextBox 321"/>
          <p:cNvSpPr txBox="1"/>
          <p:nvPr/>
        </p:nvSpPr>
        <p:spPr>
          <a:xfrm>
            <a:off x="6400800" y="5710535"/>
            <a:ext cx="762000" cy="461665"/>
          </a:xfrm>
          <a:prstGeom prst="rect">
            <a:avLst/>
          </a:prstGeom>
          <a:noFill/>
        </p:spPr>
        <p:txBody>
          <a:bodyPr wrap="square" rtlCol="0">
            <a:spAutoFit/>
          </a:bodyPr>
          <a:lstStyle/>
          <a:p>
            <a:pPr algn="ctr"/>
            <a:r>
              <a:rPr lang="en-US" sz="2400" dirty="0" smtClean="0"/>
              <a:t>13</a:t>
            </a:r>
            <a:endParaRPr lang="en-US" sz="2400" dirty="0"/>
          </a:p>
        </p:txBody>
      </p:sp>
      <p:sp>
        <p:nvSpPr>
          <p:cNvPr id="323" name="TextBox 322"/>
          <p:cNvSpPr txBox="1"/>
          <p:nvPr/>
        </p:nvSpPr>
        <p:spPr>
          <a:xfrm>
            <a:off x="4572000" y="5710535"/>
            <a:ext cx="609600" cy="461665"/>
          </a:xfrm>
          <a:prstGeom prst="rect">
            <a:avLst/>
          </a:prstGeom>
          <a:noFill/>
        </p:spPr>
        <p:txBody>
          <a:bodyPr wrap="square" rtlCol="0">
            <a:spAutoFit/>
          </a:bodyPr>
          <a:lstStyle/>
          <a:p>
            <a:pPr algn="ctr"/>
            <a:r>
              <a:rPr lang="en-US" sz="2400" dirty="0"/>
              <a:t>8</a:t>
            </a:r>
          </a:p>
        </p:txBody>
      </p:sp>
      <p:sp>
        <p:nvSpPr>
          <p:cNvPr id="324" name="TextBox 323"/>
          <p:cNvSpPr txBox="1"/>
          <p:nvPr/>
        </p:nvSpPr>
        <p:spPr>
          <a:xfrm>
            <a:off x="5334000" y="5710535"/>
            <a:ext cx="609600" cy="461665"/>
          </a:xfrm>
          <a:prstGeom prst="rect">
            <a:avLst/>
          </a:prstGeom>
          <a:noFill/>
        </p:spPr>
        <p:txBody>
          <a:bodyPr wrap="square" rtlCol="0">
            <a:spAutoFit/>
          </a:bodyPr>
          <a:lstStyle/>
          <a:p>
            <a:pPr algn="ctr"/>
            <a:r>
              <a:rPr lang="en-US" sz="2400" dirty="0" smtClean="0"/>
              <a:t>10</a:t>
            </a:r>
            <a:endParaRPr lang="en-US" sz="2400" dirty="0"/>
          </a:p>
        </p:txBody>
      </p:sp>
      <p:sp>
        <p:nvSpPr>
          <p:cNvPr id="325" name="TextBox 324"/>
          <p:cNvSpPr txBox="1"/>
          <p:nvPr/>
        </p:nvSpPr>
        <p:spPr>
          <a:xfrm>
            <a:off x="6096000" y="5710535"/>
            <a:ext cx="609600" cy="461665"/>
          </a:xfrm>
          <a:prstGeom prst="rect">
            <a:avLst/>
          </a:prstGeom>
          <a:noFill/>
        </p:spPr>
        <p:txBody>
          <a:bodyPr wrap="square" rtlCol="0">
            <a:spAutoFit/>
          </a:bodyPr>
          <a:lstStyle/>
          <a:p>
            <a:pPr algn="ctr"/>
            <a:r>
              <a:rPr lang="en-US" sz="2400" dirty="0" smtClean="0"/>
              <a:t>12</a:t>
            </a:r>
            <a:endParaRPr lang="en-US" sz="2400" dirty="0"/>
          </a:p>
        </p:txBody>
      </p:sp>
      <p:sp>
        <p:nvSpPr>
          <p:cNvPr id="326" name="TextBox 325"/>
          <p:cNvSpPr txBox="1"/>
          <p:nvPr/>
        </p:nvSpPr>
        <p:spPr>
          <a:xfrm>
            <a:off x="6858000" y="5710535"/>
            <a:ext cx="609600" cy="461665"/>
          </a:xfrm>
          <a:prstGeom prst="rect">
            <a:avLst/>
          </a:prstGeom>
          <a:noFill/>
        </p:spPr>
        <p:txBody>
          <a:bodyPr wrap="square" rtlCol="0">
            <a:spAutoFit/>
          </a:bodyPr>
          <a:lstStyle/>
          <a:p>
            <a:pPr algn="ctr"/>
            <a:r>
              <a:rPr lang="en-US" sz="2400" dirty="0" smtClean="0"/>
              <a:t>14</a:t>
            </a:r>
            <a:endParaRPr lang="en-US" sz="2400" dirty="0"/>
          </a:p>
        </p:txBody>
      </p:sp>
      <p:cxnSp>
        <p:nvCxnSpPr>
          <p:cNvPr id="327" name="Straight Connector 326"/>
          <p:cNvCxnSpPr/>
          <p:nvPr/>
        </p:nvCxnSpPr>
        <p:spPr>
          <a:xfrm flipV="1">
            <a:off x="2209800"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flipV="1">
            <a:off x="2971800" y="5481933"/>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flipV="1">
            <a:off x="2590800"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0" name="TextBox 329"/>
          <p:cNvSpPr txBox="1"/>
          <p:nvPr/>
        </p:nvSpPr>
        <p:spPr>
          <a:xfrm>
            <a:off x="7162800" y="5697835"/>
            <a:ext cx="762000" cy="461665"/>
          </a:xfrm>
          <a:prstGeom prst="rect">
            <a:avLst/>
          </a:prstGeom>
          <a:noFill/>
        </p:spPr>
        <p:txBody>
          <a:bodyPr wrap="square" rtlCol="0">
            <a:spAutoFit/>
          </a:bodyPr>
          <a:lstStyle/>
          <a:p>
            <a:pPr algn="ctr"/>
            <a:r>
              <a:rPr lang="en-US" sz="2400" dirty="0" smtClean="0"/>
              <a:t>15</a:t>
            </a:r>
            <a:endParaRPr lang="en-US" sz="2400" dirty="0"/>
          </a:p>
        </p:txBody>
      </p:sp>
      <p:sp>
        <p:nvSpPr>
          <p:cNvPr id="331" name="TextBox 330"/>
          <p:cNvSpPr txBox="1"/>
          <p:nvPr/>
        </p:nvSpPr>
        <p:spPr>
          <a:xfrm>
            <a:off x="7924800" y="5697835"/>
            <a:ext cx="762000" cy="461665"/>
          </a:xfrm>
          <a:prstGeom prst="rect">
            <a:avLst/>
          </a:prstGeom>
          <a:noFill/>
        </p:spPr>
        <p:txBody>
          <a:bodyPr wrap="square" rtlCol="0">
            <a:spAutoFit/>
          </a:bodyPr>
          <a:lstStyle/>
          <a:p>
            <a:pPr algn="ctr"/>
            <a:r>
              <a:rPr lang="en-US" sz="2400" dirty="0" smtClean="0"/>
              <a:t>17</a:t>
            </a:r>
            <a:endParaRPr lang="en-US" sz="2400" dirty="0"/>
          </a:p>
        </p:txBody>
      </p:sp>
      <p:sp>
        <p:nvSpPr>
          <p:cNvPr id="332" name="TextBox 331"/>
          <p:cNvSpPr txBox="1"/>
          <p:nvPr/>
        </p:nvSpPr>
        <p:spPr>
          <a:xfrm>
            <a:off x="7620000" y="5697835"/>
            <a:ext cx="609600" cy="461665"/>
          </a:xfrm>
          <a:prstGeom prst="rect">
            <a:avLst/>
          </a:prstGeom>
          <a:noFill/>
        </p:spPr>
        <p:txBody>
          <a:bodyPr wrap="square" rtlCol="0">
            <a:spAutoFit/>
          </a:bodyPr>
          <a:lstStyle/>
          <a:p>
            <a:pPr algn="ctr"/>
            <a:r>
              <a:rPr lang="en-US" sz="2400" dirty="0" smtClean="0"/>
              <a:t>16</a:t>
            </a:r>
            <a:endParaRPr lang="en-US" sz="2400" dirty="0"/>
          </a:p>
        </p:txBody>
      </p:sp>
      <p:sp>
        <p:nvSpPr>
          <p:cNvPr id="333" name="TextBox 332"/>
          <p:cNvSpPr txBox="1"/>
          <p:nvPr/>
        </p:nvSpPr>
        <p:spPr>
          <a:xfrm>
            <a:off x="8382000" y="5697835"/>
            <a:ext cx="609600" cy="461665"/>
          </a:xfrm>
          <a:prstGeom prst="rect">
            <a:avLst/>
          </a:prstGeom>
          <a:noFill/>
        </p:spPr>
        <p:txBody>
          <a:bodyPr wrap="square" rtlCol="0">
            <a:spAutoFit/>
          </a:bodyPr>
          <a:lstStyle/>
          <a:p>
            <a:pPr algn="ctr"/>
            <a:r>
              <a:rPr lang="en-US" sz="2400" dirty="0" smtClean="0"/>
              <a:t>18</a:t>
            </a:r>
            <a:endParaRPr lang="en-US" sz="2400" dirty="0"/>
          </a:p>
        </p:txBody>
      </p:sp>
      <p:sp>
        <p:nvSpPr>
          <p:cNvPr id="334" name="TextBox 333"/>
          <p:cNvSpPr txBox="1"/>
          <p:nvPr/>
        </p:nvSpPr>
        <p:spPr>
          <a:xfrm>
            <a:off x="4929727" y="6015335"/>
            <a:ext cx="1139705" cy="461665"/>
          </a:xfrm>
          <a:prstGeom prst="rect">
            <a:avLst/>
          </a:prstGeom>
          <a:noFill/>
        </p:spPr>
        <p:txBody>
          <a:bodyPr wrap="none" rtlCol="0">
            <a:spAutoFit/>
          </a:bodyPr>
          <a:lstStyle/>
          <a:p>
            <a:pPr algn="ctr"/>
            <a:r>
              <a:rPr lang="en-US" sz="2400" dirty="0" smtClean="0"/>
              <a:t>months</a:t>
            </a:r>
            <a:endParaRPr lang="en-US" sz="2400" dirty="0"/>
          </a:p>
        </p:txBody>
      </p:sp>
      <p:cxnSp>
        <p:nvCxnSpPr>
          <p:cNvPr id="335" name="Straight Connector 334"/>
          <p:cNvCxnSpPr/>
          <p:nvPr/>
        </p:nvCxnSpPr>
        <p:spPr>
          <a:xfrm flipV="1">
            <a:off x="1828800"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76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ounded Rectangle 172"/>
          <p:cNvSpPr/>
          <p:nvPr/>
        </p:nvSpPr>
        <p:spPr>
          <a:xfrm>
            <a:off x="1806832" y="1604665"/>
            <a:ext cx="2253834" cy="609600"/>
          </a:xfrm>
          <a:prstGeom prst="roundRect">
            <a:avLst/>
          </a:prstGeom>
        </p:spPr>
        <p:style>
          <a:lnRef idx="1">
            <a:schemeClr val="accent1"/>
          </a:lnRef>
          <a:fillRef idx="3">
            <a:schemeClr val="accent1"/>
          </a:fillRef>
          <a:effectRef idx="2">
            <a:schemeClr val="accent1"/>
          </a:effectRef>
          <a:fontRef idx="minor">
            <a:schemeClr val="lt1"/>
          </a:fontRef>
        </p:style>
        <p:txBody>
          <a:bodyPr lIns="548640" rtlCol="0" anchor="ctr"/>
          <a:lstStyle/>
          <a:p>
            <a:pPr algn="ctr"/>
            <a:r>
              <a:rPr lang="en-US" sz="2400" dirty="0" smtClean="0"/>
              <a:t>Project A</a:t>
            </a:r>
          </a:p>
        </p:txBody>
      </p:sp>
      <p:sp>
        <p:nvSpPr>
          <p:cNvPr id="174" name="Rounded Rectangle 173"/>
          <p:cNvSpPr/>
          <p:nvPr/>
        </p:nvSpPr>
        <p:spPr>
          <a:xfrm>
            <a:off x="1806832" y="2290465"/>
            <a:ext cx="2253833" cy="609600"/>
          </a:xfrm>
          <a:prstGeom prst="roundRect">
            <a:avLst/>
          </a:prstGeom>
        </p:spPr>
        <p:style>
          <a:lnRef idx="1">
            <a:schemeClr val="accent1"/>
          </a:lnRef>
          <a:fillRef idx="3">
            <a:schemeClr val="accent1"/>
          </a:fillRef>
          <a:effectRef idx="2">
            <a:schemeClr val="accent1"/>
          </a:effectRef>
          <a:fontRef idx="minor">
            <a:schemeClr val="lt1"/>
          </a:fontRef>
        </p:style>
        <p:txBody>
          <a:bodyPr lIns="548640" rtlCol="0" anchor="ctr"/>
          <a:lstStyle/>
          <a:p>
            <a:pPr algn="ctr"/>
            <a:r>
              <a:rPr lang="en-US" sz="2400" dirty="0"/>
              <a:t>Project B</a:t>
            </a:r>
          </a:p>
        </p:txBody>
      </p:sp>
      <p:sp>
        <p:nvSpPr>
          <p:cNvPr id="2" name="Title 1"/>
          <p:cNvSpPr>
            <a:spLocks noGrp="1"/>
          </p:cNvSpPr>
          <p:nvPr>
            <p:ph type="title"/>
          </p:nvPr>
        </p:nvSpPr>
        <p:spPr/>
        <p:txBody>
          <a:bodyPr>
            <a:noAutofit/>
          </a:bodyPr>
          <a:lstStyle/>
          <a:p>
            <a:r>
              <a:rPr lang="en-US" sz="2400" dirty="0" smtClean="0"/>
              <a:t>An Example of the Effect of Limiting Projects in Progress</a:t>
            </a:r>
            <a:endParaRPr lang="en-US" sz="2400" dirty="0"/>
          </a:p>
        </p:txBody>
      </p:sp>
      <p:grpSp>
        <p:nvGrpSpPr>
          <p:cNvPr id="111" name="Group 110"/>
          <p:cNvGrpSpPr>
            <a:grpSpLocks noChangeAspect="1"/>
          </p:cNvGrpSpPr>
          <p:nvPr/>
        </p:nvGrpSpPr>
        <p:grpSpPr>
          <a:xfrm>
            <a:off x="1909496" y="1615843"/>
            <a:ext cx="528904" cy="517757"/>
            <a:chOff x="457200" y="2286000"/>
            <a:chExt cx="625003" cy="611830"/>
          </a:xfrm>
        </p:grpSpPr>
        <p:grpSp>
          <p:nvGrpSpPr>
            <p:cNvPr id="112" name="Group 111"/>
            <p:cNvGrpSpPr/>
            <p:nvPr/>
          </p:nvGrpSpPr>
          <p:grpSpPr>
            <a:xfrm>
              <a:off x="784697" y="2286000"/>
              <a:ext cx="91603" cy="154630"/>
              <a:chOff x="7543800" y="1905000"/>
              <a:chExt cx="533400" cy="800100"/>
            </a:xfrm>
          </p:grpSpPr>
          <p:sp>
            <p:nvSpPr>
              <p:cNvPr id="14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41" name="Oval 14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3" name="Group 112"/>
            <p:cNvGrpSpPr/>
            <p:nvPr/>
          </p:nvGrpSpPr>
          <p:grpSpPr>
            <a:xfrm>
              <a:off x="990600" y="2514600"/>
              <a:ext cx="91603" cy="154630"/>
              <a:chOff x="7543800" y="1905000"/>
              <a:chExt cx="533400" cy="800100"/>
            </a:xfrm>
          </p:grpSpPr>
          <p:sp>
            <p:nvSpPr>
              <p:cNvPr id="13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9" name="Oval 13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4" name="Group 113"/>
            <p:cNvGrpSpPr/>
            <p:nvPr/>
          </p:nvGrpSpPr>
          <p:grpSpPr>
            <a:xfrm>
              <a:off x="517997" y="2362200"/>
              <a:ext cx="91603" cy="154630"/>
              <a:chOff x="7543800" y="1905000"/>
              <a:chExt cx="533400" cy="800100"/>
            </a:xfrm>
          </p:grpSpPr>
          <p:sp>
            <p:nvSpPr>
              <p:cNvPr id="13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7" name="Oval 13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5" name="Group 114"/>
            <p:cNvGrpSpPr/>
            <p:nvPr/>
          </p:nvGrpSpPr>
          <p:grpSpPr>
            <a:xfrm>
              <a:off x="647700" y="2743200"/>
              <a:ext cx="91603" cy="154630"/>
              <a:chOff x="7543800" y="1905000"/>
              <a:chExt cx="533400" cy="800100"/>
            </a:xfrm>
          </p:grpSpPr>
          <p:sp>
            <p:nvSpPr>
              <p:cNvPr id="13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5" name="Oval 13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6" name="Group 115"/>
            <p:cNvGrpSpPr/>
            <p:nvPr/>
          </p:nvGrpSpPr>
          <p:grpSpPr>
            <a:xfrm>
              <a:off x="784697" y="2740967"/>
              <a:ext cx="91603" cy="154629"/>
              <a:chOff x="7543800" y="1905000"/>
              <a:chExt cx="533400" cy="800100"/>
            </a:xfrm>
          </p:grpSpPr>
          <p:sp>
            <p:nvSpPr>
              <p:cNvPr id="13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3" name="Oval 13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7" name="Group 116"/>
            <p:cNvGrpSpPr/>
            <p:nvPr/>
          </p:nvGrpSpPr>
          <p:grpSpPr>
            <a:xfrm>
              <a:off x="898997" y="2362200"/>
              <a:ext cx="91603" cy="154630"/>
              <a:chOff x="7543800" y="1905000"/>
              <a:chExt cx="533400" cy="800100"/>
            </a:xfrm>
          </p:grpSpPr>
          <p:sp>
            <p:nvSpPr>
              <p:cNvPr id="13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1" name="Oval 13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8" name="Group 117"/>
            <p:cNvGrpSpPr/>
            <p:nvPr/>
          </p:nvGrpSpPr>
          <p:grpSpPr>
            <a:xfrm>
              <a:off x="647700" y="2288230"/>
              <a:ext cx="91603" cy="154630"/>
              <a:chOff x="7543800" y="1905000"/>
              <a:chExt cx="533400" cy="800100"/>
            </a:xfrm>
          </p:grpSpPr>
          <p:sp>
            <p:nvSpPr>
              <p:cNvPr id="12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9" name="Oval 12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9" name="Group 118"/>
            <p:cNvGrpSpPr/>
            <p:nvPr/>
          </p:nvGrpSpPr>
          <p:grpSpPr>
            <a:xfrm>
              <a:off x="457200" y="2516830"/>
              <a:ext cx="91603" cy="154630"/>
              <a:chOff x="7543800" y="1905000"/>
              <a:chExt cx="533400" cy="800100"/>
            </a:xfrm>
          </p:grpSpPr>
          <p:sp>
            <p:nvSpPr>
              <p:cNvPr id="12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7" name="Oval 12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20" name="Group 119"/>
            <p:cNvGrpSpPr/>
            <p:nvPr/>
          </p:nvGrpSpPr>
          <p:grpSpPr>
            <a:xfrm>
              <a:off x="898997" y="2664770"/>
              <a:ext cx="91603" cy="154630"/>
              <a:chOff x="7543800" y="1905000"/>
              <a:chExt cx="533400" cy="800100"/>
            </a:xfrm>
          </p:grpSpPr>
          <p:sp>
            <p:nvSpPr>
              <p:cNvPr id="12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5" name="Oval 12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21" name="Group 120"/>
            <p:cNvGrpSpPr/>
            <p:nvPr/>
          </p:nvGrpSpPr>
          <p:grpSpPr>
            <a:xfrm>
              <a:off x="517997" y="2664770"/>
              <a:ext cx="91603" cy="154630"/>
              <a:chOff x="7543800" y="1905000"/>
              <a:chExt cx="533400" cy="800100"/>
            </a:xfrm>
          </p:grpSpPr>
          <p:sp>
            <p:nvSpPr>
              <p:cNvPr id="12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3" name="Oval 12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grpSp>
        <p:nvGrpSpPr>
          <p:cNvPr id="142" name="Group 141"/>
          <p:cNvGrpSpPr>
            <a:grpSpLocks noChangeAspect="1"/>
          </p:cNvGrpSpPr>
          <p:nvPr/>
        </p:nvGrpSpPr>
        <p:grpSpPr>
          <a:xfrm>
            <a:off x="1905002" y="2286000"/>
            <a:ext cx="528904" cy="517757"/>
            <a:chOff x="457200" y="2286000"/>
            <a:chExt cx="625003" cy="611830"/>
          </a:xfrm>
        </p:grpSpPr>
        <p:grpSp>
          <p:nvGrpSpPr>
            <p:cNvPr id="143" name="Group 142"/>
            <p:cNvGrpSpPr/>
            <p:nvPr/>
          </p:nvGrpSpPr>
          <p:grpSpPr>
            <a:xfrm>
              <a:off x="784697" y="2286000"/>
              <a:ext cx="91603" cy="154630"/>
              <a:chOff x="7543800" y="1905000"/>
              <a:chExt cx="533400" cy="800100"/>
            </a:xfrm>
          </p:grpSpPr>
          <p:sp>
            <p:nvSpPr>
              <p:cNvPr id="17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72" name="Oval 17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4" name="Group 143"/>
            <p:cNvGrpSpPr/>
            <p:nvPr/>
          </p:nvGrpSpPr>
          <p:grpSpPr>
            <a:xfrm>
              <a:off x="990600" y="2514600"/>
              <a:ext cx="91603" cy="154630"/>
              <a:chOff x="7543800" y="1905000"/>
              <a:chExt cx="533400" cy="800100"/>
            </a:xfrm>
          </p:grpSpPr>
          <p:sp>
            <p:nvSpPr>
              <p:cNvPr id="16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70" name="Oval 16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5" name="Group 144"/>
            <p:cNvGrpSpPr/>
            <p:nvPr/>
          </p:nvGrpSpPr>
          <p:grpSpPr>
            <a:xfrm>
              <a:off x="517997" y="2362200"/>
              <a:ext cx="91603" cy="154630"/>
              <a:chOff x="7543800" y="1905000"/>
              <a:chExt cx="533400" cy="800100"/>
            </a:xfrm>
          </p:grpSpPr>
          <p:sp>
            <p:nvSpPr>
              <p:cNvPr id="16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8" name="Oval 16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6" name="Group 145"/>
            <p:cNvGrpSpPr/>
            <p:nvPr/>
          </p:nvGrpSpPr>
          <p:grpSpPr>
            <a:xfrm>
              <a:off x="647700" y="2743200"/>
              <a:ext cx="91603" cy="154630"/>
              <a:chOff x="7543800" y="1905000"/>
              <a:chExt cx="533400" cy="800100"/>
            </a:xfrm>
          </p:grpSpPr>
          <p:sp>
            <p:nvSpPr>
              <p:cNvPr id="16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6" name="Oval 16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7" name="Group 146"/>
            <p:cNvGrpSpPr/>
            <p:nvPr/>
          </p:nvGrpSpPr>
          <p:grpSpPr>
            <a:xfrm>
              <a:off x="784697" y="2740967"/>
              <a:ext cx="91603" cy="154629"/>
              <a:chOff x="7543800" y="1905000"/>
              <a:chExt cx="533400" cy="800100"/>
            </a:xfrm>
          </p:grpSpPr>
          <p:sp>
            <p:nvSpPr>
              <p:cNvPr id="16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4" name="Oval 16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8" name="Group 147"/>
            <p:cNvGrpSpPr/>
            <p:nvPr/>
          </p:nvGrpSpPr>
          <p:grpSpPr>
            <a:xfrm>
              <a:off x="898997" y="2362200"/>
              <a:ext cx="91603" cy="154630"/>
              <a:chOff x="7543800" y="1905000"/>
              <a:chExt cx="533400" cy="800100"/>
            </a:xfrm>
          </p:grpSpPr>
          <p:sp>
            <p:nvSpPr>
              <p:cNvPr id="16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2" name="Oval 16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9" name="Group 148"/>
            <p:cNvGrpSpPr/>
            <p:nvPr/>
          </p:nvGrpSpPr>
          <p:grpSpPr>
            <a:xfrm>
              <a:off x="647700" y="2288230"/>
              <a:ext cx="91603" cy="154630"/>
              <a:chOff x="7543800" y="1905000"/>
              <a:chExt cx="533400" cy="800100"/>
            </a:xfrm>
          </p:grpSpPr>
          <p:sp>
            <p:nvSpPr>
              <p:cNvPr id="15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0" name="Oval 15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50" name="Group 149"/>
            <p:cNvGrpSpPr/>
            <p:nvPr/>
          </p:nvGrpSpPr>
          <p:grpSpPr>
            <a:xfrm>
              <a:off x="457200" y="2516830"/>
              <a:ext cx="91603" cy="154630"/>
              <a:chOff x="7543800" y="1905000"/>
              <a:chExt cx="533400" cy="800100"/>
            </a:xfrm>
          </p:grpSpPr>
          <p:sp>
            <p:nvSpPr>
              <p:cNvPr id="15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8" name="Oval 15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51" name="Group 150"/>
            <p:cNvGrpSpPr/>
            <p:nvPr/>
          </p:nvGrpSpPr>
          <p:grpSpPr>
            <a:xfrm>
              <a:off x="898997" y="2664770"/>
              <a:ext cx="91603" cy="154630"/>
              <a:chOff x="7543800" y="1905000"/>
              <a:chExt cx="533400" cy="800100"/>
            </a:xfrm>
          </p:grpSpPr>
          <p:sp>
            <p:nvSpPr>
              <p:cNvPr id="15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6" name="Oval 15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52" name="Group 151"/>
            <p:cNvGrpSpPr/>
            <p:nvPr/>
          </p:nvGrpSpPr>
          <p:grpSpPr>
            <a:xfrm>
              <a:off x="517997" y="2664770"/>
              <a:ext cx="91603" cy="154630"/>
              <a:chOff x="7543800" y="1905000"/>
              <a:chExt cx="533400" cy="800100"/>
            </a:xfrm>
          </p:grpSpPr>
          <p:sp>
            <p:nvSpPr>
              <p:cNvPr id="15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4" name="Oval 15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cxnSp>
        <p:nvCxnSpPr>
          <p:cNvPr id="175" name="Straight Connector 174"/>
          <p:cNvCxnSpPr/>
          <p:nvPr/>
        </p:nvCxnSpPr>
        <p:spPr>
          <a:xfrm flipV="1">
            <a:off x="3352800"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V="1">
            <a:off x="4114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V="1">
            <a:off x="4876800"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flipV="1">
            <a:off x="4495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5257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V="1">
            <a:off x="3733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flipV="1">
            <a:off x="6019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flipV="1">
            <a:off x="6781800"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00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V="1">
            <a:off x="7162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flipV="1">
            <a:off x="5638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flipV="1">
            <a:off x="7924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flipV="1">
            <a:off x="8686800"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V="1">
            <a:off x="8305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flipV="1">
            <a:off x="7543800"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a:off x="1774567" y="5638800"/>
            <a:ext cx="69122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1" name="TextBox 190"/>
          <p:cNvSpPr txBox="1"/>
          <p:nvPr/>
        </p:nvSpPr>
        <p:spPr>
          <a:xfrm>
            <a:off x="2286000" y="5710535"/>
            <a:ext cx="609600" cy="461665"/>
          </a:xfrm>
          <a:prstGeom prst="rect">
            <a:avLst/>
          </a:prstGeom>
          <a:noFill/>
        </p:spPr>
        <p:txBody>
          <a:bodyPr wrap="square" rtlCol="0">
            <a:spAutoFit/>
          </a:bodyPr>
          <a:lstStyle/>
          <a:p>
            <a:pPr algn="ctr"/>
            <a:r>
              <a:rPr lang="en-US" sz="2400" dirty="0"/>
              <a:t>2</a:t>
            </a:r>
          </a:p>
        </p:txBody>
      </p:sp>
      <p:sp>
        <p:nvSpPr>
          <p:cNvPr id="192" name="TextBox 191"/>
          <p:cNvSpPr txBox="1"/>
          <p:nvPr/>
        </p:nvSpPr>
        <p:spPr>
          <a:xfrm>
            <a:off x="2971800" y="5710535"/>
            <a:ext cx="762000" cy="461665"/>
          </a:xfrm>
          <a:prstGeom prst="rect">
            <a:avLst/>
          </a:prstGeom>
          <a:noFill/>
        </p:spPr>
        <p:txBody>
          <a:bodyPr wrap="square" rtlCol="0">
            <a:spAutoFit/>
          </a:bodyPr>
          <a:lstStyle/>
          <a:p>
            <a:pPr algn="ctr"/>
            <a:r>
              <a:rPr lang="en-US" sz="2400" dirty="0"/>
              <a:t>4</a:t>
            </a:r>
          </a:p>
        </p:txBody>
      </p:sp>
      <p:sp>
        <p:nvSpPr>
          <p:cNvPr id="193" name="TextBox 192"/>
          <p:cNvSpPr txBox="1"/>
          <p:nvPr/>
        </p:nvSpPr>
        <p:spPr>
          <a:xfrm>
            <a:off x="3715447" y="5710535"/>
            <a:ext cx="762000" cy="461665"/>
          </a:xfrm>
          <a:prstGeom prst="rect">
            <a:avLst/>
          </a:prstGeom>
          <a:noFill/>
        </p:spPr>
        <p:txBody>
          <a:bodyPr wrap="square" rtlCol="0">
            <a:spAutoFit/>
          </a:bodyPr>
          <a:lstStyle/>
          <a:p>
            <a:pPr algn="ctr"/>
            <a:r>
              <a:rPr lang="en-US" sz="2400" dirty="0"/>
              <a:t>6</a:t>
            </a:r>
          </a:p>
        </p:txBody>
      </p:sp>
      <p:sp>
        <p:nvSpPr>
          <p:cNvPr id="194" name="TextBox 193"/>
          <p:cNvSpPr txBox="1"/>
          <p:nvPr/>
        </p:nvSpPr>
        <p:spPr>
          <a:xfrm>
            <a:off x="1908433" y="5710535"/>
            <a:ext cx="609600" cy="461665"/>
          </a:xfrm>
          <a:prstGeom prst="rect">
            <a:avLst/>
          </a:prstGeom>
          <a:noFill/>
        </p:spPr>
        <p:txBody>
          <a:bodyPr wrap="square" rtlCol="0">
            <a:spAutoFit/>
          </a:bodyPr>
          <a:lstStyle/>
          <a:p>
            <a:pPr algn="ctr"/>
            <a:r>
              <a:rPr lang="en-US" sz="2400" dirty="0" smtClean="0"/>
              <a:t>1</a:t>
            </a:r>
            <a:endParaRPr lang="en-US" sz="2400" dirty="0"/>
          </a:p>
        </p:txBody>
      </p:sp>
      <p:sp>
        <p:nvSpPr>
          <p:cNvPr id="195" name="TextBox 194"/>
          <p:cNvSpPr txBox="1"/>
          <p:nvPr/>
        </p:nvSpPr>
        <p:spPr>
          <a:xfrm>
            <a:off x="2667000" y="5710535"/>
            <a:ext cx="609600" cy="461665"/>
          </a:xfrm>
          <a:prstGeom prst="rect">
            <a:avLst/>
          </a:prstGeom>
          <a:noFill/>
        </p:spPr>
        <p:txBody>
          <a:bodyPr wrap="square" rtlCol="0">
            <a:spAutoFit/>
          </a:bodyPr>
          <a:lstStyle/>
          <a:p>
            <a:pPr algn="ctr"/>
            <a:r>
              <a:rPr lang="en-US" sz="2400" dirty="0"/>
              <a:t>3</a:t>
            </a:r>
          </a:p>
        </p:txBody>
      </p:sp>
      <p:sp>
        <p:nvSpPr>
          <p:cNvPr id="196" name="TextBox 195"/>
          <p:cNvSpPr txBox="1"/>
          <p:nvPr/>
        </p:nvSpPr>
        <p:spPr>
          <a:xfrm>
            <a:off x="3429000" y="5710535"/>
            <a:ext cx="609600" cy="461665"/>
          </a:xfrm>
          <a:prstGeom prst="rect">
            <a:avLst/>
          </a:prstGeom>
          <a:noFill/>
        </p:spPr>
        <p:txBody>
          <a:bodyPr wrap="square" rtlCol="0">
            <a:spAutoFit/>
          </a:bodyPr>
          <a:lstStyle/>
          <a:p>
            <a:pPr algn="ctr"/>
            <a:r>
              <a:rPr lang="en-US" sz="2400" dirty="0"/>
              <a:t>5</a:t>
            </a:r>
          </a:p>
        </p:txBody>
      </p:sp>
      <p:sp>
        <p:nvSpPr>
          <p:cNvPr id="197" name="TextBox 196"/>
          <p:cNvSpPr txBox="1"/>
          <p:nvPr/>
        </p:nvSpPr>
        <p:spPr>
          <a:xfrm>
            <a:off x="4191000" y="5710535"/>
            <a:ext cx="609600" cy="461665"/>
          </a:xfrm>
          <a:prstGeom prst="rect">
            <a:avLst/>
          </a:prstGeom>
          <a:noFill/>
        </p:spPr>
        <p:txBody>
          <a:bodyPr wrap="square" rtlCol="0">
            <a:spAutoFit/>
          </a:bodyPr>
          <a:lstStyle/>
          <a:p>
            <a:pPr algn="ctr"/>
            <a:r>
              <a:rPr lang="en-US" sz="2400" dirty="0"/>
              <a:t>7</a:t>
            </a:r>
          </a:p>
        </p:txBody>
      </p:sp>
      <p:sp>
        <p:nvSpPr>
          <p:cNvPr id="198" name="TextBox 197"/>
          <p:cNvSpPr txBox="1"/>
          <p:nvPr/>
        </p:nvSpPr>
        <p:spPr>
          <a:xfrm>
            <a:off x="4953000" y="5710535"/>
            <a:ext cx="609600" cy="461665"/>
          </a:xfrm>
          <a:prstGeom prst="rect">
            <a:avLst/>
          </a:prstGeom>
          <a:noFill/>
        </p:spPr>
        <p:txBody>
          <a:bodyPr wrap="square" rtlCol="0">
            <a:spAutoFit/>
          </a:bodyPr>
          <a:lstStyle/>
          <a:p>
            <a:pPr algn="ctr"/>
            <a:r>
              <a:rPr lang="en-US" sz="2400" dirty="0"/>
              <a:t>9</a:t>
            </a:r>
          </a:p>
        </p:txBody>
      </p:sp>
      <p:sp>
        <p:nvSpPr>
          <p:cNvPr id="199" name="TextBox 198"/>
          <p:cNvSpPr txBox="1"/>
          <p:nvPr/>
        </p:nvSpPr>
        <p:spPr>
          <a:xfrm>
            <a:off x="5638800" y="5710535"/>
            <a:ext cx="762000" cy="461665"/>
          </a:xfrm>
          <a:prstGeom prst="rect">
            <a:avLst/>
          </a:prstGeom>
          <a:noFill/>
        </p:spPr>
        <p:txBody>
          <a:bodyPr wrap="square" rtlCol="0">
            <a:spAutoFit/>
          </a:bodyPr>
          <a:lstStyle/>
          <a:p>
            <a:pPr algn="ctr"/>
            <a:r>
              <a:rPr lang="en-US" sz="2400" dirty="0" smtClean="0"/>
              <a:t>11</a:t>
            </a:r>
            <a:endParaRPr lang="en-US" sz="2400" dirty="0"/>
          </a:p>
        </p:txBody>
      </p:sp>
      <p:sp>
        <p:nvSpPr>
          <p:cNvPr id="200" name="TextBox 199"/>
          <p:cNvSpPr txBox="1"/>
          <p:nvPr/>
        </p:nvSpPr>
        <p:spPr>
          <a:xfrm>
            <a:off x="6400800" y="5710535"/>
            <a:ext cx="762000" cy="461665"/>
          </a:xfrm>
          <a:prstGeom prst="rect">
            <a:avLst/>
          </a:prstGeom>
          <a:noFill/>
        </p:spPr>
        <p:txBody>
          <a:bodyPr wrap="square" rtlCol="0">
            <a:spAutoFit/>
          </a:bodyPr>
          <a:lstStyle/>
          <a:p>
            <a:pPr algn="ctr"/>
            <a:r>
              <a:rPr lang="en-US" sz="2400" dirty="0" smtClean="0"/>
              <a:t>13</a:t>
            </a:r>
            <a:endParaRPr lang="en-US" sz="2400" dirty="0"/>
          </a:p>
        </p:txBody>
      </p:sp>
      <p:sp>
        <p:nvSpPr>
          <p:cNvPr id="201" name="TextBox 200"/>
          <p:cNvSpPr txBox="1"/>
          <p:nvPr/>
        </p:nvSpPr>
        <p:spPr>
          <a:xfrm>
            <a:off x="4572000" y="5710535"/>
            <a:ext cx="609600" cy="461665"/>
          </a:xfrm>
          <a:prstGeom prst="rect">
            <a:avLst/>
          </a:prstGeom>
          <a:noFill/>
        </p:spPr>
        <p:txBody>
          <a:bodyPr wrap="square" rtlCol="0">
            <a:spAutoFit/>
          </a:bodyPr>
          <a:lstStyle/>
          <a:p>
            <a:pPr algn="ctr"/>
            <a:r>
              <a:rPr lang="en-US" sz="2400" dirty="0"/>
              <a:t>8</a:t>
            </a:r>
          </a:p>
        </p:txBody>
      </p:sp>
      <p:sp>
        <p:nvSpPr>
          <p:cNvPr id="202" name="TextBox 201"/>
          <p:cNvSpPr txBox="1"/>
          <p:nvPr/>
        </p:nvSpPr>
        <p:spPr>
          <a:xfrm>
            <a:off x="5334000" y="5710535"/>
            <a:ext cx="609600" cy="461665"/>
          </a:xfrm>
          <a:prstGeom prst="rect">
            <a:avLst/>
          </a:prstGeom>
          <a:noFill/>
        </p:spPr>
        <p:txBody>
          <a:bodyPr wrap="square" rtlCol="0">
            <a:spAutoFit/>
          </a:bodyPr>
          <a:lstStyle/>
          <a:p>
            <a:pPr algn="ctr"/>
            <a:r>
              <a:rPr lang="en-US" sz="2400" dirty="0" smtClean="0"/>
              <a:t>10</a:t>
            </a:r>
            <a:endParaRPr lang="en-US" sz="2400" dirty="0"/>
          </a:p>
        </p:txBody>
      </p:sp>
      <p:sp>
        <p:nvSpPr>
          <p:cNvPr id="203" name="TextBox 202"/>
          <p:cNvSpPr txBox="1"/>
          <p:nvPr/>
        </p:nvSpPr>
        <p:spPr>
          <a:xfrm>
            <a:off x="6096000" y="5710535"/>
            <a:ext cx="609600" cy="461665"/>
          </a:xfrm>
          <a:prstGeom prst="rect">
            <a:avLst/>
          </a:prstGeom>
          <a:noFill/>
        </p:spPr>
        <p:txBody>
          <a:bodyPr wrap="square" rtlCol="0">
            <a:spAutoFit/>
          </a:bodyPr>
          <a:lstStyle/>
          <a:p>
            <a:pPr algn="ctr"/>
            <a:r>
              <a:rPr lang="en-US" sz="2400" dirty="0" smtClean="0"/>
              <a:t>12</a:t>
            </a:r>
            <a:endParaRPr lang="en-US" sz="2400" dirty="0"/>
          </a:p>
        </p:txBody>
      </p:sp>
      <p:sp>
        <p:nvSpPr>
          <p:cNvPr id="204" name="TextBox 203"/>
          <p:cNvSpPr txBox="1"/>
          <p:nvPr/>
        </p:nvSpPr>
        <p:spPr>
          <a:xfrm>
            <a:off x="6858000" y="5710535"/>
            <a:ext cx="609600" cy="461665"/>
          </a:xfrm>
          <a:prstGeom prst="rect">
            <a:avLst/>
          </a:prstGeom>
          <a:noFill/>
        </p:spPr>
        <p:txBody>
          <a:bodyPr wrap="square" rtlCol="0">
            <a:spAutoFit/>
          </a:bodyPr>
          <a:lstStyle/>
          <a:p>
            <a:pPr algn="ctr"/>
            <a:r>
              <a:rPr lang="en-US" sz="2400" dirty="0" smtClean="0"/>
              <a:t>14</a:t>
            </a:r>
            <a:endParaRPr lang="en-US" sz="2400" dirty="0"/>
          </a:p>
        </p:txBody>
      </p:sp>
      <p:cxnSp>
        <p:nvCxnSpPr>
          <p:cNvPr id="205" name="Straight Connector 204"/>
          <p:cNvCxnSpPr/>
          <p:nvPr/>
        </p:nvCxnSpPr>
        <p:spPr>
          <a:xfrm flipV="1">
            <a:off x="2209800"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flipV="1">
            <a:off x="2971800" y="5481933"/>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flipV="1">
            <a:off x="2590800"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8" name="TextBox 207"/>
          <p:cNvSpPr txBox="1"/>
          <p:nvPr/>
        </p:nvSpPr>
        <p:spPr>
          <a:xfrm>
            <a:off x="7162800" y="5697835"/>
            <a:ext cx="762000" cy="461665"/>
          </a:xfrm>
          <a:prstGeom prst="rect">
            <a:avLst/>
          </a:prstGeom>
          <a:noFill/>
        </p:spPr>
        <p:txBody>
          <a:bodyPr wrap="square" rtlCol="0">
            <a:spAutoFit/>
          </a:bodyPr>
          <a:lstStyle/>
          <a:p>
            <a:pPr algn="ctr"/>
            <a:r>
              <a:rPr lang="en-US" sz="2400" dirty="0" smtClean="0"/>
              <a:t>15</a:t>
            </a:r>
            <a:endParaRPr lang="en-US" sz="2400" dirty="0"/>
          </a:p>
        </p:txBody>
      </p:sp>
      <p:sp>
        <p:nvSpPr>
          <p:cNvPr id="209" name="TextBox 208"/>
          <p:cNvSpPr txBox="1"/>
          <p:nvPr/>
        </p:nvSpPr>
        <p:spPr>
          <a:xfrm>
            <a:off x="7924800" y="5697835"/>
            <a:ext cx="762000" cy="461665"/>
          </a:xfrm>
          <a:prstGeom prst="rect">
            <a:avLst/>
          </a:prstGeom>
          <a:noFill/>
        </p:spPr>
        <p:txBody>
          <a:bodyPr wrap="square" rtlCol="0">
            <a:spAutoFit/>
          </a:bodyPr>
          <a:lstStyle/>
          <a:p>
            <a:pPr algn="ctr"/>
            <a:r>
              <a:rPr lang="en-US" sz="2400" dirty="0" smtClean="0"/>
              <a:t>17</a:t>
            </a:r>
            <a:endParaRPr lang="en-US" sz="2400" dirty="0"/>
          </a:p>
        </p:txBody>
      </p:sp>
      <p:sp>
        <p:nvSpPr>
          <p:cNvPr id="210" name="TextBox 209"/>
          <p:cNvSpPr txBox="1"/>
          <p:nvPr/>
        </p:nvSpPr>
        <p:spPr>
          <a:xfrm>
            <a:off x="7620000" y="5697835"/>
            <a:ext cx="609600" cy="461665"/>
          </a:xfrm>
          <a:prstGeom prst="rect">
            <a:avLst/>
          </a:prstGeom>
          <a:noFill/>
        </p:spPr>
        <p:txBody>
          <a:bodyPr wrap="square" rtlCol="0">
            <a:spAutoFit/>
          </a:bodyPr>
          <a:lstStyle/>
          <a:p>
            <a:pPr algn="ctr"/>
            <a:r>
              <a:rPr lang="en-US" sz="2400" dirty="0" smtClean="0"/>
              <a:t>16</a:t>
            </a:r>
            <a:endParaRPr lang="en-US" sz="2400" dirty="0"/>
          </a:p>
        </p:txBody>
      </p:sp>
      <p:sp>
        <p:nvSpPr>
          <p:cNvPr id="211" name="TextBox 210"/>
          <p:cNvSpPr txBox="1"/>
          <p:nvPr/>
        </p:nvSpPr>
        <p:spPr>
          <a:xfrm>
            <a:off x="8382000" y="5697835"/>
            <a:ext cx="609600" cy="461665"/>
          </a:xfrm>
          <a:prstGeom prst="rect">
            <a:avLst/>
          </a:prstGeom>
          <a:noFill/>
        </p:spPr>
        <p:txBody>
          <a:bodyPr wrap="square" rtlCol="0">
            <a:spAutoFit/>
          </a:bodyPr>
          <a:lstStyle/>
          <a:p>
            <a:pPr algn="ctr"/>
            <a:r>
              <a:rPr lang="en-US" sz="2400" dirty="0" smtClean="0"/>
              <a:t>18</a:t>
            </a:r>
            <a:endParaRPr lang="en-US" sz="2400" dirty="0"/>
          </a:p>
        </p:txBody>
      </p:sp>
      <p:sp>
        <p:nvSpPr>
          <p:cNvPr id="212" name="TextBox 211"/>
          <p:cNvSpPr txBox="1"/>
          <p:nvPr/>
        </p:nvSpPr>
        <p:spPr>
          <a:xfrm>
            <a:off x="4929727" y="6015335"/>
            <a:ext cx="1139705" cy="461665"/>
          </a:xfrm>
          <a:prstGeom prst="rect">
            <a:avLst/>
          </a:prstGeom>
          <a:noFill/>
        </p:spPr>
        <p:txBody>
          <a:bodyPr wrap="none" rtlCol="0">
            <a:spAutoFit/>
          </a:bodyPr>
          <a:lstStyle/>
          <a:p>
            <a:pPr algn="ctr"/>
            <a:r>
              <a:rPr lang="en-US" sz="2400" dirty="0" smtClean="0"/>
              <a:t>months</a:t>
            </a:r>
            <a:endParaRPr lang="en-US" sz="2400" dirty="0"/>
          </a:p>
        </p:txBody>
      </p:sp>
      <p:cxnSp>
        <p:nvCxnSpPr>
          <p:cNvPr id="213" name="Straight Connector 212"/>
          <p:cNvCxnSpPr/>
          <p:nvPr/>
        </p:nvCxnSpPr>
        <p:spPr>
          <a:xfrm flipV="1">
            <a:off x="1828800"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761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a:xfrm flipV="1">
            <a:off x="3330833"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4092833"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4854833"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4473833"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5235833"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3711833"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5997833"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6759833"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6378833"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7140833"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5616833"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902833"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8664833"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8283833"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7521833" y="54908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1806833" y="5638800"/>
            <a:ext cx="6858000" cy="446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2264033" y="5710535"/>
            <a:ext cx="609600" cy="461665"/>
          </a:xfrm>
          <a:prstGeom prst="rect">
            <a:avLst/>
          </a:prstGeom>
          <a:noFill/>
        </p:spPr>
        <p:txBody>
          <a:bodyPr wrap="square" rtlCol="0">
            <a:spAutoFit/>
          </a:bodyPr>
          <a:lstStyle/>
          <a:p>
            <a:pPr algn="ctr"/>
            <a:r>
              <a:rPr lang="en-US" sz="2400" dirty="0"/>
              <a:t>2</a:t>
            </a:r>
          </a:p>
        </p:txBody>
      </p:sp>
      <p:sp>
        <p:nvSpPr>
          <p:cNvPr id="89" name="TextBox 88"/>
          <p:cNvSpPr txBox="1"/>
          <p:nvPr/>
        </p:nvSpPr>
        <p:spPr>
          <a:xfrm>
            <a:off x="2949833" y="5710535"/>
            <a:ext cx="762000" cy="461665"/>
          </a:xfrm>
          <a:prstGeom prst="rect">
            <a:avLst/>
          </a:prstGeom>
          <a:noFill/>
        </p:spPr>
        <p:txBody>
          <a:bodyPr wrap="square" rtlCol="0">
            <a:spAutoFit/>
          </a:bodyPr>
          <a:lstStyle/>
          <a:p>
            <a:pPr algn="ctr"/>
            <a:r>
              <a:rPr lang="en-US" sz="2400" dirty="0"/>
              <a:t>4</a:t>
            </a:r>
          </a:p>
        </p:txBody>
      </p:sp>
      <p:sp>
        <p:nvSpPr>
          <p:cNvPr id="90" name="TextBox 89"/>
          <p:cNvSpPr txBox="1"/>
          <p:nvPr/>
        </p:nvSpPr>
        <p:spPr>
          <a:xfrm>
            <a:off x="3693480" y="5710535"/>
            <a:ext cx="762000" cy="461665"/>
          </a:xfrm>
          <a:prstGeom prst="rect">
            <a:avLst/>
          </a:prstGeom>
          <a:noFill/>
        </p:spPr>
        <p:txBody>
          <a:bodyPr wrap="square" rtlCol="0">
            <a:spAutoFit/>
          </a:bodyPr>
          <a:lstStyle/>
          <a:p>
            <a:pPr algn="ctr"/>
            <a:r>
              <a:rPr lang="en-US" sz="2400" dirty="0"/>
              <a:t>6</a:t>
            </a:r>
          </a:p>
        </p:txBody>
      </p:sp>
      <p:sp>
        <p:nvSpPr>
          <p:cNvPr id="91" name="TextBox 90"/>
          <p:cNvSpPr txBox="1"/>
          <p:nvPr/>
        </p:nvSpPr>
        <p:spPr>
          <a:xfrm>
            <a:off x="1886466" y="5710535"/>
            <a:ext cx="609600" cy="461665"/>
          </a:xfrm>
          <a:prstGeom prst="rect">
            <a:avLst/>
          </a:prstGeom>
          <a:noFill/>
        </p:spPr>
        <p:txBody>
          <a:bodyPr wrap="square" rtlCol="0">
            <a:spAutoFit/>
          </a:bodyPr>
          <a:lstStyle/>
          <a:p>
            <a:pPr algn="ctr"/>
            <a:r>
              <a:rPr lang="en-US" sz="2400" dirty="0" smtClean="0"/>
              <a:t>1</a:t>
            </a:r>
            <a:endParaRPr lang="en-US" sz="2400" dirty="0"/>
          </a:p>
        </p:txBody>
      </p:sp>
      <p:sp>
        <p:nvSpPr>
          <p:cNvPr id="92" name="TextBox 91"/>
          <p:cNvSpPr txBox="1"/>
          <p:nvPr/>
        </p:nvSpPr>
        <p:spPr>
          <a:xfrm>
            <a:off x="2645033" y="5710535"/>
            <a:ext cx="609600" cy="461665"/>
          </a:xfrm>
          <a:prstGeom prst="rect">
            <a:avLst/>
          </a:prstGeom>
          <a:noFill/>
        </p:spPr>
        <p:txBody>
          <a:bodyPr wrap="square" rtlCol="0">
            <a:spAutoFit/>
          </a:bodyPr>
          <a:lstStyle/>
          <a:p>
            <a:pPr algn="ctr"/>
            <a:r>
              <a:rPr lang="en-US" sz="2400" dirty="0"/>
              <a:t>3</a:t>
            </a:r>
          </a:p>
        </p:txBody>
      </p:sp>
      <p:sp>
        <p:nvSpPr>
          <p:cNvPr id="93" name="TextBox 92"/>
          <p:cNvSpPr txBox="1"/>
          <p:nvPr/>
        </p:nvSpPr>
        <p:spPr>
          <a:xfrm>
            <a:off x="3407033" y="5710535"/>
            <a:ext cx="609600" cy="461665"/>
          </a:xfrm>
          <a:prstGeom prst="rect">
            <a:avLst/>
          </a:prstGeom>
          <a:noFill/>
        </p:spPr>
        <p:txBody>
          <a:bodyPr wrap="square" rtlCol="0">
            <a:spAutoFit/>
          </a:bodyPr>
          <a:lstStyle/>
          <a:p>
            <a:pPr algn="ctr"/>
            <a:r>
              <a:rPr lang="en-US" sz="2400" dirty="0"/>
              <a:t>5</a:t>
            </a:r>
          </a:p>
        </p:txBody>
      </p:sp>
      <p:sp>
        <p:nvSpPr>
          <p:cNvPr id="94" name="TextBox 93"/>
          <p:cNvSpPr txBox="1"/>
          <p:nvPr/>
        </p:nvSpPr>
        <p:spPr>
          <a:xfrm>
            <a:off x="4169033" y="5710535"/>
            <a:ext cx="609600" cy="461665"/>
          </a:xfrm>
          <a:prstGeom prst="rect">
            <a:avLst/>
          </a:prstGeom>
          <a:noFill/>
        </p:spPr>
        <p:txBody>
          <a:bodyPr wrap="square" rtlCol="0">
            <a:spAutoFit/>
          </a:bodyPr>
          <a:lstStyle/>
          <a:p>
            <a:pPr algn="ctr"/>
            <a:r>
              <a:rPr lang="en-US" sz="2400" dirty="0"/>
              <a:t>7</a:t>
            </a:r>
          </a:p>
        </p:txBody>
      </p:sp>
      <p:sp>
        <p:nvSpPr>
          <p:cNvPr id="95" name="TextBox 94"/>
          <p:cNvSpPr txBox="1"/>
          <p:nvPr/>
        </p:nvSpPr>
        <p:spPr>
          <a:xfrm>
            <a:off x="4931033" y="5710535"/>
            <a:ext cx="609600" cy="461665"/>
          </a:xfrm>
          <a:prstGeom prst="rect">
            <a:avLst/>
          </a:prstGeom>
          <a:noFill/>
        </p:spPr>
        <p:txBody>
          <a:bodyPr wrap="square" rtlCol="0">
            <a:spAutoFit/>
          </a:bodyPr>
          <a:lstStyle/>
          <a:p>
            <a:pPr algn="ctr"/>
            <a:r>
              <a:rPr lang="en-US" sz="2400" dirty="0"/>
              <a:t>9</a:t>
            </a:r>
          </a:p>
        </p:txBody>
      </p:sp>
      <p:sp>
        <p:nvSpPr>
          <p:cNvPr id="96" name="TextBox 95"/>
          <p:cNvSpPr txBox="1"/>
          <p:nvPr/>
        </p:nvSpPr>
        <p:spPr>
          <a:xfrm>
            <a:off x="5616833" y="5710535"/>
            <a:ext cx="762000" cy="461665"/>
          </a:xfrm>
          <a:prstGeom prst="rect">
            <a:avLst/>
          </a:prstGeom>
          <a:noFill/>
        </p:spPr>
        <p:txBody>
          <a:bodyPr wrap="square" rtlCol="0">
            <a:spAutoFit/>
          </a:bodyPr>
          <a:lstStyle/>
          <a:p>
            <a:pPr algn="ctr"/>
            <a:r>
              <a:rPr lang="en-US" sz="2400" dirty="0" smtClean="0"/>
              <a:t>11</a:t>
            </a:r>
            <a:endParaRPr lang="en-US" sz="2400" dirty="0"/>
          </a:p>
        </p:txBody>
      </p:sp>
      <p:sp>
        <p:nvSpPr>
          <p:cNvPr id="97" name="TextBox 96"/>
          <p:cNvSpPr txBox="1"/>
          <p:nvPr/>
        </p:nvSpPr>
        <p:spPr>
          <a:xfrm>
            <a:off x="6378833" y="5710535"/>
            <a:ext cx="762000" cy="461665"/>
          </a:xfrm>
          <a:prstGeom prst="rect">
            <a:avLst/>
          </a:prstGeom>
          <a:noFill/>
        </p:spPr>
        <p:txBody>
          <a:bodyPr wrap="square" rtlCol="0">
            <a:spAutoFit/>
          </a:bodyPr>
          <a:lstStyle/>
          <a:p>
            <a:pPr algn="ctr"/>
            <a:r>
              <a:rPr lang="en-US" sz="2400" dirty="0" smtClean="0"/>
              <a:t>13</a:t>
            </a:r>
            <a:endParaRPr lang="en-US" sz="2400" dirty="0"/>
          </a:p>
        </p:txBody>
      </p:sp>
      <p:sp>
        <p:nvSpPr>
          <p:cNvPr id="98" name="TextBox 97"/>
          <p:cNvSpPr txBox="1"/>
          <p:nvPr/>
        </p:nvSpPr>
        <p:spPr>
          <a:xfrm>
            <a:off x="4550033" y="5710535"/>
            <a:ext cx="609600" cy="461665"/>
          </a:xfrm>
          <a:prstGeom prst="rect">
            <a:avLst/>
          </a:prstGeom>
          <a:noFill/>
        </p:spPr>
        <p:txBody>
          <a:bodyPr wrap="square" rtlCol="0">
            <a:spAutoFit/>
          </a:bodyPr>
          <a:lstStyle/>
          <a:p>
            <a:pPr algn="ctr"/>
            <a:r>
              <a:rPr lang="en-US" sz="2400" dirty="0"/>
              <a:t>8</a:t>
            </a:r>
          </a:p>
        </p:txBody>
      </p:sp>
      <p:sp>
        <p:nvSpPr>
          <p:cNvPr id="99" name="TextBox 98"/>
          <p:cNvSpPr txBox="1"/>
          <p:nvPr/>
        </p:nvSpPr>
        <p:spPr>
          <a:xfrm>
            <a:off x="5312033" y="5710535"/>
            <a:ext cx="609600" cy="461665"/>
          </a:xfrm>
          <a:prstGeom prst="rect">
            <a:avLst/>
          </a:prstGeom>
          <a:noFill/>
        </p:spPr>
        <p:txBody>
          <a:bodyPr wrap="square" rtlCol="0">
            <a:spAutoFit/>
          </a:bodyPr>
          <a:lstStyle/>
          <a:p>
            <a:pPr algn="ctr"/>
            <a:r>
              <a:rPr lang="en-US" sz="2400" dirty="0" smtClean="0"/>
              <a:t>10</a:t>
            </a:r>
            <a:endParaRPr lang="en-US" sz="2400" dirty="0"/>
          </a:p>
        </p:txBody>
      </p:sp>
      <p:sp>
        <p:nvSpPr>
          <p:cNvPr id="100" name="TextBox 99"/>
          <p:cNvSpPr txBox="1"/>
          <p:nvPr/>
        </p:nvSpPr>
        <p:spPr>
          <a:xfrm>
            <a:off x="6074033" y="5710535"/>
            <a:ext cx="609600" cy="461665"/>
          </a:xfrm>
          <a:prstGeom prst="rect">
            <a:avLst/>
          </a:prstGeom>
          <a:noFill/>
        </p:spPr>
        <p:txBody>
          <a:bodyPr wrap="square" rtlCol="0">
            <a:spAutoFit/>
          </a:bodyPr>
          <a:lstStyle/>
          <a:p>
            <a:pPr algn="ctr"/>
            <a:r>
              <a:rPr lang="en-US" sz="2400" dirty="0" smtClean="0"/>
              <a:t>12</a:t>
            </a:r>
            <a:endParaRPr lang="en-US" sz="2400" dirty="0"/>
          </a:p>
        </p:txBody>
      </p:sp>
      <p:sp>
        <p:nvSpPr>
          <p:cNvPr id="101" name="TextBox 100"/>
          <p:cNvSpPr txBox="1"/>
          <p:nvPr/>
        </p:nvSpPr>
        <p:spPr>
          <a:xfrm>
            <a:off x="6836033" y="5710535"/>
            <a:ext cx="609600" cy="461665"/>
          </a:xfrm>
          <a:prstGeom prst="rect">
            <a:avLst/>
          </a:prstGeom>
          <a:noFill/>
        </p:spPr>
        <p:txBody>
          <a:bodyPr wrap="square" rtlCol="0">
            <a:spAutoFit/>
          </a:bodyPr>
          <a:lstStyle/>
          <a:p>
            <a:pPr algn="ctr"/>
            <a:r>
              <a:rPr lang="en-US" sz="2400" dirty="0" smtClean="0"/>
              <a:t>14</a:t>
            </a:r>
            <a:endParaRPr lang="en-US" sz="2400" dirty="0"/>
          </a:p>
        </p:txBody>
      </p:sp>
      <p:cxnSp>
        <p:nvCxnSpPr>
          <p:cNvPr id="102" name="Straight Connector 101"/>
          <p:cNvCxnSpPr/>
          <p:nvPr/>
        </p:nvCxnSpPr>
        <p:spPr>
          <a:xfrm flipV="1">
            <a:off x="2187833"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2949833" y="5481933"/>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2568833"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7140833" y="5697835"/>
            <a:ext cx="762000" cy="461665"/>
          </a:xfrm>
          <a:prstGeom prst="rect">
            <a:avLst/>
          </a:prstGeom>
          <a:noFill/>
        </p:spPr>
        <p:txBody>
          <a:bodyPr wrap="square" rtlCol="0">
            <a:spAutoFit/>
          </a:bodyPr>
          <a:lstStyle/>
          <a:p>
            <a:pPr algn="ctr"/>
            <a:r>
              <a:rPr lang="en-US" sz="2400" dirty="0" smtClean="0"/>
              <a:t>15</a:t>
            </a:r>
            <a:endParaRPr lang="en-US" sz="2400" dirty="0"/>
          </a:p>
        </p:txBody>
      </p:sp>
      <p:sp>
        <p:nvSpPr>
          <p:cNvPr id="106" name="TextBox 105"/>
          <p:cNvSpPr txBox="1"/>
          <p:nvPr/>
        </p:nvSpPr>
        <p:spPr>
          <a:xfrm>
            <a:off x="7902833" y="5697835"/>
            <a:ext cx="762000" cy="461665"/>
          </a:xfrm>
          <a:prstGeom prst="rect">
            <a:avLst/>
          </a:prstGeom>
          <a:noFill/>
        </p:spPr>
        <p:txBody>
          <a:bodyPr wrap="square" rtlCol="0">
            <a:spAutoFit/>
          </a:bodyPr>
          <a:lstStyle/>
          <a:p>
            <a:pPr algn="ctr"/>
            <a:r>
              <a:rPr lang="en-US" sz="2400" dirty="0" smtClean="0"/>
              <a:t>17</a:t>
            </a:r>
            <a:endParaRPr lang="en-US" sz="2400" dirty="0"/>
          </a:p>
        </p:txBody>
      </p:sp>
      <p:sp>
        <p:nvSpPr>
          <p:cNvPr id="107" name="TextBox 106"/>
          <p:cNvSpPr txBox="1"/>
          <p:nvPr/>
        </p:nvSpPr>
        <p:spPr>
          <a:xfrm>
            <a:off x="7598033" y="5697835"/>
            <a:ext cx="609600" cy="461665"/>
          </a:xfrm>
          <a:prstGeom prst="rect">
            <a:avLst/>
          </a:prstGeom>
          <a:noFill/>
        </p:spPr>
        <p:txBody>
          <a:bodyPr wrap="square" rtlCol="0">
            <a:spAutoFit/>
          </a:bodyPr>
          <a:lstStyle/>
          <a:p>
            <a:pPr algn="ctr"/>
            <a:r>
              <a:rPr lang="en-US" sz="2400" dirty="0" smtClean="0"/>
              <a:t>16</a:t>
            </a:r>
            <a:endParaRPr lang="en-US" sz="2400" dirty="0"/>
          </a:p>
        </p:txBody>
      </p:sp>
      <p:sp>
        <p:nvSpPr>
          <p:cNvPr id="108" name="TextBox 107"/>
          <p:cNvSpPr txBox="1"/>
          <p:nvPr/>
        </p:nvSpPr>
        <p:spPr>
          <a:xfrm>
            <a:off x="8360033" y="5697835"/>
            <a:ext cx="609600" cy="461665"/>
          </a:xfrm>
          <a:prstGeom prst="rect">
            <a:avLst/>
          </a:prstGeom>
          <a:noFill/>
        </p:spPr>
        <p:txBody>
          <a:bodyPr wrap="square" rtlCol="0">
            <a:spAutoFit/>
          </a:bodyPr>
          <a:lstStyle/>
          <a:p>
            <a:pPr algn="ctr"/>
            <a:r>
              <a:rPr lang="en-US" sz="2400" dirty="0" smtClean="0"/>
              <a:t>18</a:t>
            </a:r>
            <a:endParaRPr lang="en-US" sz="2400" dirty="0"/>
          </a:p>
        </p:txBody>
      </p:sp>
      <p:cxnSp>
        <p:nvCxnSpPr>
          <p:cNvPr id="109" name="Straight Connector 108"/>
          <p:cNvCxnSpPr/>
          <p:nvPr/>
        </p:nvCxnSpPr>
        <p:spPr>
          <a:xfrm flipV="1">
            <a:off x="1806833" y="548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Autofit/>
          </a:bodyPr>
          <a:lstStyle/>
          <a:p>
            <a:r>
              <a:rPr lang="en-US" sz="2400" dirty="0" smtClean="0"/>
              <a:t>An Example of the Effect of Limiting Projects in Progress</a:t>
            </a:r>
            <a:endParaRPr lang="en-US" sz="2400" dirty="0"/>
          </a:p>
        </p:txBody>
      </p:sp>
      <p:sp>
        <p:nvSpPr>
          <p:cNvPr id="50" name="Rounded Rectangle 49"/>
          <p:cNvSpPr/>
          <p:nvPr/>
        </p:nvSpPr>
        <p:spPr>
          <a:xfrm>
            <a:off x="4092833" y="3662065"/>
            <a:ext cx="2285999" cy="609600"/>
          </a:xfrm>
          <a:prstGeom prst="roundRect">
            <a:avLst/>
          </a:prstGeom>
        </p:spPr>
        <p:style>
          <a:lnRef idx="1">
            <a:schemeClr val="accent1"/>
          </a:lnRef>
          <a:fillRef idx="3">
            <a:schemeClr val="accent1"/>
          </a:fillRef>
          <a:effectRef idx="2">
            <a:schemeClr val="accent1"/>
          </a:effectRef>
          <a:fontRef idx="minor">
            <a:schemeClr val="lt1"/>
          </a:fontRef>
        </p:style>
        <p:txBody>
          <a:bodyPr lIns="548640" rtlCol="0" anchor="ctr"/>
          <a:lstStyle/>
          <a:p>
            <a:pPr algn="ctr"/>
            <a:r>
              <a:rPr lang="en-US" sz="2400" dirty="0"/>
              <a:t>Project D</a:t>
            </a:r>
          </a:p>
        </p:txBody>
      </p:sp>
      <p:sp>
        <p:nvSpPr>
          <p:cNvPr id="55" name="Rounded Rectangle 54"/>
          <p:cNvSpPr/>
          <p:nvPr/>
        </p:nvSpPr>
        <p:spPr>
          <a:xfrm>
            <a:off x="1806832" y="1604665"/>
            <a:ext cx="2253834" cy="609600"/>
          </a:xfrm>
          <a:prstGeom prst="roundRect">
            <a:avLst/>
          </a:prstGeom>
        </p:spPr>
        <p:style>
          <a:lnRef idx="1">
            <a:schemeClr val="accent1"/>
          </a:lnRef>
          <a:fillRef idx="3">
            <a:schemeClr val="accent1"/>
          </a:fillRef>
          <a:effectRef idx="2">
            <a:schemeClr val="accent1"/>
          </a:effectRef>
          <a:fontRef idx="minor">
            <a:schemeClr val="lt1"/>
          </a:fontRef>
        </p:style>
        <p:txBody>
          <a:bodyPr lIns="548640" rtlCol="0" anchor="ctr"/>
          <a:lstStyle/>
          <a:p>
            <a:pPr algn="ctr"/>
            <a:r>
              <a:rPr lang="en-US" sz="2400" dirty="0" smtClean="0"/>
              <a:t>Project A</a:t>
            </a:r>
          </a:p>
        </p:txBody>
      </p:sp>
      <p:sp>
        <p:nvSpPr>
          <p:cNvPr id="51" name="TextBox 50"/>
          <p:cNvSpPr txBox="1"/>
          <p:nvPr/>
        </p:nvSpPr>
        <p:spPr>
          <a:xfrm>
            <a:off x="3846750" y="923330"/>
            <a:ext cx="496650" cy="461665"/>
          </a:xfrm>
          <a:prstGeom prst="rect">
            <a:avLst/>
          </a:prstGeom>
          <a:noFill/>
        </p:spPr>
        <p:txBody>
          <a:bodyPr wrap="none" rtlCol="0">
            <a:spAutoFit/>
          </a:bodyPr>
          <a:lstStyle/>
          <a:p>
            <a:r>
              <a:rPr lang="en-US" sz="2400" dirty="0" smtClean="0"/>
              <a:t>$0</a:t>
            </a:r>
            <a:endParaRPr lang="en-US" sz="2400" dirty="0"/>
          </a:p>
        </p:txBody>
      </p:sp>
      <p:sp>
        <p:nvSpPr>
          <p:cNvPr id="52" name="TextBox 51"/>
          <p:cNvSpPr txBox="1"/>
          <p:nvPr/>
        </p:nvSpPr>
        <p:spPr>
          <a:xfrm>
            <a:off x="4743966" y="918865"/>
            <a:ext cx="968534" cy="461665"/>
          </a:xfrm>
          <a:prstGeom prst="rect">
            <a:avLst/>
          </a:prstGeom>
          <a:noFill/>
        </p:spPr>
        <p:txBody>
          <a:bodyPr wrap="none" rtlCol="0">
            <a:spAutoFit/>
          </a:bodyPr>
          <a:lstStyle/>
          <a:p>
            <a:r>
              <a:rPr lang="en-US" sz="2400" dirty="0" smtClean="0"/>
              <a:t>$600K</a:t>
            </a:r>
            <a:endParaRPr lang="en-US" sz="2400" dirty="0"/>
          </a:p>
        </p:txBody>
      </p:sp>
      <p:cxnSp>
        <p:nvCxnSpPr>
          <p:cNvPr id="53" name="Straight Arrow Connector 52"/>
          <p:cNvCxnSpPr/>
          <p:nvPr/>
        </p:nvCxnSpPr>
        <p:spPr>
          <a:xfrm>
            <a:off x="4094511" y="1376065"/>
            <a:ext cx="0" cy="2330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5217200" y="1376065"/>
            <a:ext cx="1350" cy="2319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5829300" y="923330"/>
            <a:ext cx="1104900" cy="461665"/>
          </a:xfrm>
          <a:prstGeom prst="rect">
            <a:avLst/>
          </a:prstGeom>
          <a:noFill/>
        </p:spPr>
        <p:txBody>
          <a:bodyPr wrap="square" rtlCol="0">
            <a:spAutoFit/>
          </a:bodyPr>
          <a:lstStyle/>
          <a:p>
            <a:pPr algn="ctr"/>
            <a:r>
              <a:rPr lang="en-US" sz="2400" dirty="0" smtClean="0"/>
              <a:t>$1.2M</a:t>
            </a:r>
            <a:endParaRPr lang="en-US" sz="2400" dirty="0"/>
          </a:p>
        </p:txBody>
      </p:sp>
      <p:cxnSp>
        <p:nvCxnSpPr>
          <p:cNvPr id="61" name="Straight Arrow Connector 60"/>
          <p:cNvCxnSpPr/>
          <p:nvPr/>
        </p:nvCxnSpPr>
        <p:spPr>
          <a:xfrm flipH="1">
            <a:off x="6362700" y="1376065"/>
            <a:ext cx="4454"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4" name="Rounded Rectangle 63"/>
          <p:cNvSpPr/>
          <p:nvPr/>
        </p:nvSpPr>
        <p:spPr>
          <a:xfrm>
            <a:off x="6378832" y="5033665"/>
            <a:ext cx="2269867" cy="609600"/>
          </a:xfrm>
          <a:prstGeom prst="roundRect">
            <a:avLst/>
          </a:prstGeom>
        </p:spPr>
        <p:style>
          <a:lnRef idx="1">
            <a:schemeClr val="accent1"/>
          </a:lnRef>
          <a:fillRef idx="3">
            <a:schemeClr val="accent1"/>
          </a:fillRef>
          <a:effectRef idx="2">
            <a:schemeClr val="accent1"/>
          </a:effectRef>
          <a:fontRef idx="minor">
            <a:schemeClr val="lt1"/>
          </a:fontRef>
        </p:style>
        <p:txBody>
          <a:bodyPr lIns="548640" rtlCol="0" anchor="ctr"/>
          <a:lstStyle/>
          <a:p>
            <a:pPr algn="ctr"/>
            <a:r>
              <a:rPr lang="en-US" sz="2400" dirty="0"/>
              <a:t>Project F</a:t>
            </a:r>
          </a:p>
        </p:txBody>
      </p:sp>
      <p:sp>
        <p:nvSpPr>
          <p:cNvPr id="65" name="TextBox 64"/>
          <p:cNvSpPr txBox="1"/>
          <p:nvPr/>
        </p:nvSpPr>
        <p:spPr>
          <a:xfrm>
            <a:off x="7025092" y="923330"/>
            <a:ext cx="993481" cy="461665"/>
          </a:xfrm>
          <a:prstGeom prst="rect">
            <a:avLst/>
          </a:prstGeom>
          <a:noFill/>
        </p:spPr>
        <p:txBody>
          <a:bodyPr wrap="none" rtlCol="0">
            <a:spAutoFit/>
          </a:bodyPr>
          <a:lstStyle/>
          <a:p>
            <a:r>
              <a:rPr lang="en-US" sz="2400" dirty="0" smtClean="0"/>
              <a:t>$2.4M</a:t>
            </a:r>
            <a:endParaRPr lang="en-US" sz="2400" dirty="0"/>
          </a:p>
        </p:txBody>
      </p:sp>
      <p:sp>
        <p:nvSpPr>
          <p:cNvPr id="66" name="TextBox 65"/>
          <p:cNvSpPr txBox="1"/>
          <p:nvPr/>
        </p:nvSpPr>
        <p:spPr>
          <a:xfrm>
            <a:off x="8153400" y="909935"/>
            <a:ext cx="1118379" cy="461665"/>
          </a:xfrm>
          <a:prstGeom prst="rect">
            <a:avLst/>
          </a:prstGeom>
          <a:noFill/>
        </p:spPr>
        <p:txBody>
          <a:bodyPr wrap="square" rtlCol="0">
            <a:spAutoFit/>
          </a:bodyPr>
          <a:lstStyle/>
          <a:p>
            <a:r>
              <a:rPr lang="en-US" sz="2400" dirty="0" smtClean="0"/>
              <a:t>$3.6M</a:t>
            </a:r>
            <a:endParaRPr lang="en-US" sz="2400" dirty="0"/>
          </a:p>
        </p:txBody>
      </p:sp>
      <p:cxnSp>
        <p:nvCxnSpPr>
          <p:cNvPr id="67" name="Straight Arrow Connector 66"/>
          <p:cNvCxnSpPr/>
          <p:nvPr/>
        </p:nvCxnSpPr>
        <p:spPr>
          <a:xfrm flipH="1">
            <a:off x="7535378" y="1376065"/>
            <a:ext cx="1570" cy="2330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8683975" y="1376065"/>
            <a:ext cx="0" cy="2319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1" name="Rounded Rectangle 70"/>
          <p:cNvSpPr/>
          <p:nvPr/>
        </p:nvSpPr>
        <p:spPr>
          <a:xfrm>
            <a:off x="4092833" y="1604665"/>
            <a:ext cx="4593966" cy="609600"/>
          </a:xfrm>
          <a:prstGeom prst="roundRect">
            <a:avLst/>
          </a:prstGeom>
          <a:solidFill>
            <a:srgbClr val="66FF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p>
        </p:txBody>
      </p:sp>
      <p:sp>
        <p:nvSpPr>
          <p:cNvPr id="72" name="Rounded Rectangle 71"/>
          <p:cNvSpPr/>
          <p:nvPr/>
        </p:nvSpPr>
        <p:spPr>
          <a:xfrm>
            <a:off x="6378832" y="3662065"/>
            <a:ext cx="2307968" cy="609600"/>
          </a:xfrm>
          <a:prstGeom prst="roundRect">
            <a:avLst/>
          </a:prstGeom>
          <a:solidFill>
            <a:srgbClr val="66FF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p>
        </p:txBody>
      </p:sp>
      <p:sp>
        <p:nvSpPr>
          <p:cNvPr id="57" name="Rounded Rectangle 56"/>
          <p:cNvSpPr/>
          <p:nvPr/>
        </p:nvSpPr>
        <p:spPr>
          <a:xfrm>
            <a:off x="6378832" y="4347865"/>
            <a:ext cx="2269867" cy="609600"/>
          </a:xfrm>
          <a:prstGeom prst="roundRect">
            <a:avLst/>
          </a:prstGeom>
        </p:spPr>
        <p:style>
          <a:lnRef idx="1">
            <a:schemeClr val="accent1"/>
          </a:lnRef>
          <a:fillRef idx="3">
            <a:schemeClr val="accent1"/>
          </a:fillRef>
          <a:effectRef idx="2">
            <a:schemeClr val="accent1"/>
          </a:effectRef>
          <a:fontRef idx="minor">
            <a:schemeClr val="lt1"/>
          </a:fontRef>
        </p:style>
        <p:txBody>
          <a:bodyPr lIns="548640" rtlCol="0" anchor="ctr"/>
          <a:lstStyle/>
          <a:p>
            <a:pPr algn="ctr"/>
            <a:r>
              <a:rPr lang="en-US" sz="2400" dirty="0"/>
              <a:t>Project E</a:t>
            </a:r>
          </a:p>
        </p:txBody>
      </p:sp>
      <p:sp>
        <p:nvSpPr>
          <p:cNvPr id="58" name="Rounded Rectangle 57"/>
          <p:cNvSpPr/>
          <p:nvPr/>
        </p:nvSpPr>
        <p:spPr>
          <a:xfrm>
            <a:off x="4092833" y="2976265"/>
            <a:ext cx="2285999" cy="609600"/>
          </a:xfrm>
          <a:prstGeom prst="roundRect">
            <a:avLst/>
          </a:prstGeom>
        </p:spPr>
        <p:style>
          <a:lnRef idx="1">
            <a:schemeClr val="accent1"/>
          </a:lnRef>
          <a:fillRef idx="3">
            <a:schemeClr val="accent1"/>
          </a:fillRef>
          <a:effectRef idx="2">
            <a:schemeClr val="accent1"/>
          </a:effectRef>
          <a:fontRef idx="minor">
            <a:schemeClr val="lt1"/>
          </a:fontRef>
        </p:style>
        <p:txBody>
          <a:bodyPr lIns="548640" rtlCol="0" anchor="ctr"/>
          <a:lstStyle/>
          <a:p>
            <a:pPr algn="ctr"/>
            <a:r>
              <a:rPr lang="en-US" sz="2400" dirty="0"/>
              <a:t>Project C</a:t>
            </a:r>
          </a:p>
        </p:txBody>
      </p:sp>
      <p:sp>
        <p:nvSpPr>
          <p:cNvPr id="59" name="Rounded Rectangle 58"/>
          <p:cNvSpPr/>
          <p:nvPr/>
        </p:nvSpPr>
        <p:spPr>
          <a:xfrm>
            <a:off x="1806832" y="2290465"/>
            <a:ext cx="2253833" cy="609600"/>
          </a:xfrm>
          <a:prstGeom prst="roundRect">
            <a:avLst/>
          </a:prstGeom>
        </p:spPr>
        <p:style>
          <a:lnRef idx="1">
            <a:schemeClr val="accent1"/>
          </a:lnRef>
          <a:fillRef idx="3">
            <a:schemeClr val="accent1"/>
          </a:fillRef>
          <a:effectRef idx="2">
            <a:schemeClr val="accent1"/>
          </a:effectRef>
          <a:fontRef idx="minor">
            <a:schemeClr val="lt1"/>
          </a:fontRef>
        </p:style>
        <p:txBody>
          <a:bodyPr lIns="548640" rtlCol="0" anchor="ctr"/>
          <a:lstStyle/>
          <a:p>
            <a:pPr algn="ctr"/>
            <a:r>
              <a:rPr lang="en-US" sz="2400" dirty="0"/>
              <a:t>Project B</a:t>
            </a:r>
          </a:p>
        </p:txBody>
      </p:sp>
      <p:sp>
        <p:nvSpPr>
          <p:cNvPr id="69" name="Rounded Rectangle 68"/>
          <p:cNvSpPr/>
          <p:nvPr/>
        </p:nvSpPr>
        <p:spPr>
          <a:xfrm>
            <a:off x="4092833" y="2286000"/>
            <a:ext cx="4593967" cy="609600"/>
          </a:xfrm>
          <a:prstGeom prst="roundRect">
            <a:avLst/>
          </a:prstGeom>
          <a:solidFill>
            <a:srgbClr val="66FF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p>
        </p:txBody>
      </p:sp>
      <p:sp>
        <p:nvSpPr>
          <p:cNvPr id="70" name="Rounded Rectangle 69"/>
          <p:cNvSpPr/>
          <p:nvPr/>
        </p:nvSpPr>
        <p:spPr>
          <a:xfrm>
            <a:off x="6378832" y="2971800"/>
            <a:ext cx="2307967" cy="609600"/>
          </a:xfrm>
          <a:prstGeom prst="roundRect">
            <a:avLst/>
          </a:prstGeom>
          <a:solidFill>
            <a:srgbClr val="66FF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p>
        </p:txBody>
      </p:sp>
      <p:sp>
        <p:nvSpPr>
          <p:cNvPr id="62" name="Rounded Rectangle 61"/>
          <p:cNvSpPr/>
          <p:nvPr/>
        </p:nvSpPr>
        <p:spPr>
          <a:xfrm>
            <a:off x="533400" y="3662065"/>
            <a:ext cx="2568832" cy="1091385"/>
          </a:xfrm>
          <a:prstGeom prst="roundRect">
            <a:avLst/>
          </a:prstGeom>
          <a:gradFill flip="none" rotWithShape="1">
            <a:gsLst>
              <a:gs pos="0">
                <a:srgbClr val="008000"/>
              </a:gs>
              <a:gs pos="100000">
                <a:srgbClr val="23A300"/>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t>Receive an extra $3.6M</a:t>
            </a:r>
            <a:endParaRPr lang="en-US" sz="3600" dirty="0"/>
          </a:p>
        </p:txBody>
      </p:sp>
      <p:sp>
        <p:nvSpPr>
          <p:cNvPr id="110" name="TextBox 109"/>
          <p:cNvSpPr txBox="1"/>
          <p:nvPr/>
        </p:nvSpPr>
        <p:spPr>
          <a:xfrm>
            <a:off x="4624927" y="6015335"/>
            <a:ext cx="1139705" cy="461665"/>
          </a:xfrm>
          <a:prstGeom prst="rect">
            <a:avLst/>
          </a:prstGeom>
          <a:noFill/>
        </p:spPr>
        <p:txBody>
          <a:bodyPr wrap="none" rtlCol="0">
            <a:spAutoFit/>
          </a:bodyPr>
          <a:lstStyle/>
          <a:p>
            <a:pPr algn="ctr"/>
            <a:r>
              <a:rPr lang="en-US" sz="2400" dirty="0" smtClean="0"/>
              <a:t>months</a:t>
            </a:r>
            <a:endParaRPr lang="en-US" sz="2400" dirty="0"/>
          </a:p>
        </p:txBody>
      </p:sp>
      <p:grpSp>
        <p:nvGrpSpPr>
          <p:cNvPr id="111" name="Group 110"/>
          <p:cNvGrpSpPr>
            <a:grpSpLocks noChangeAspect="1"/>
          </p:cNvGrpSpPr>
          <p:nvPr/>
        </p:nvGrpSpPr>
        <p:grpSpPr>
          <a:xfrm>
            <a:off x="1909496" y="1615843"/>
            <a:ext cx="528904" cy="517757"/>
            <a:chOff x="457200" y="2286000"/>
            <a:chExt cx="625003" cy="611830"/>
          </a:xfrm>
        </p:grpSpPr>
        <p:grpSp>
          <p:nvGrpSpPr>
            <p:cNvPr id="112" name="Group 111"/>
            <p:cNvGrpSpPr/>
            <p:nvPr/>
          </p:nvGrpSpPr>
          <p:grpSpPr>
            <a:xfrm>
              <a:off x="784697" y="2286000"/>
              <a:ext cx="91603" cy="154630"/>
              <a:chOff x="7543800" y="1905000"/>
              <a:chExt cx="533400" cy="800100"/>
            </a:xfrm>
          </p:grpSpPr>
          <p:sp>
            <p:nvSpPr>
              <p:cNvPr id="14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41" name="Oval 14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3" name="Group 112"/>
            <p:cNvGrpSpPr/>
            <p:nvPr/>
          </p:nvGrpSpPr>
          <p:grpSpPr>
            <a:xfrm>
              <a:off x="990600" y="2514600"/>
              <a:ext cx="91603" cy="154630"/>
              <a:chOff x="7543800" y="1905000"/>
              <a:chExt cx="533400" cy="800100"/>
            </a:xfrm>
          </p:grpSpPr>
          <p:sp>
            <p:nvSpPr>
              <p:cNvPr id="13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9" name="Oval 13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4" name="Group 113"/>
            <p:cNvGrpSpPr/>
            <p:nvPr/>
          </p:nvGrpSpPr>
          <p:grpSpPr>
            <a:xfrm>
              <a:off x="517997" y="2362200"/>
              <a:ext cx="91603" cy="154630"/>
              <a:chOff x="7543800" y="1905000"/>
              <a:chExt cx="533400" cy="800100"/>
            </a:xfrm>
          </p:grpSpPr>
          <p:sp>
            <p:nvSpPr>
              <p:cNvPr id="13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7" name="Oval 13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5" name="Group 114"/>
            <p:cNvGrpSpPr/>
            <p:nvPr/>
          </p:nvGrpSpPr>
          <p:grpSpPr>
            <a:xfrm>
              <a:off x="647700" y="2743200"/>
              <a:ext cx="91603" cy="154630"/>
              <a:chOff x="7543800" y="1905000"/>
              <a:chExt cx="533400" cy="800100"/>
            </a:xfrm>
          </p:grpSpPr>
          <p:sp>
            <p:nvSpPr>
              <p:cNvPr id="13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5" name="Oval 13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6" name="Group 115"/>
            <p:cNvGrpSpPr/>
            <p:nvPr/>
          </p:nvGrpSpPr>
          <p:grpSpPr>
            <a:xfrm>
              <a:off x="784697" y="2740967"/>
              <a:ext cx="91603" cy="154629"/>
              <a:chOff x="7543800" y="1905000"/>
              <a:chExt cx="533400" cy="800100"/>
            </a:xfrm>
          </p:grpSpPr>
          <p:sp>
            <p:nvSpPr>
              <p:cNvPr id="13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3" name="Oval 13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7" name="Group 116"/>
            <p:cNvGrpSpPr/>
            <p:nvPr/>
          </p:nvGrpSpPr>
          <p:grpSpPr>
            <a:xfrm>
              <a:off x="898997" y="2362200"/>
              <a:ext cx="91603" cy="154630"/>
              <a:chOff x="7543800" y="1905000"/>
              <a:chExt cx="533400" cy="800100"/>
            </a:xfrm>
          </p:grpSpPr>
          <p:sp>
            <p:nvSpPr>
              <p:cNvPr id="13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31" name="Oval 13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8" name="Group 117"/>
            <p:cNvGrpSpPr/>
            <p:nvPr/>
          </p:nvGrpSpPr>
          <p:grpSpPr>
            <a:xfrm>
              <a:off x="647700" y="2288230"/>
              <a:ext cx="91603" cy="154630"/>
              <a:chOff x="7543800" y="1905000"/>
              <a:chExt cx="533400" cy="800100"/>
            </a:xfrm>
          </p:grpSpPr>
          <p:sp>
            <p:nvSpPr>
              <p:cNvPr id="12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9" name="Oval 12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19" name="Group 118"/>
            <p:cNvGrpSpPr/>
            <p:nvPr/>
          </p:nvGrpSpPr>
          <p:grpSpPr>
            <a:xfrm>
              <a:off x="457200" y="2516830"/>
              <a:ext cx="91603" cy="154630"/>
              <a:chOff x="7543800" y="1905000"/>
              <a:chExt cx="533400" cy="800100"/>
            </a:xfrm>
          </p:grpSpPr>
          <p:sp>
            <p:nvSpPr>
              <p:cNvPr id="12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7" name="Oval 12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20" name="Group 119"/>
            <p:cNvGrpSpPr/>
            <p:nvPr/>
          </p:nvGrpSpPr>
          <p:grpSpPr>
            <a:xfrm>
              <a:off x="898997" y="2664770"/>
              <a:ext cx="91603" cy="154630"/>
              <a:chOff x="7543800" y="1905000"/>
              <a:chExt cx="533400" cy="800100"/>
            </a:xfrm>
          </p:grpSpPr>
          <p:sp>
            <p:nvSpPr>
              <p:cNvPr id="12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5" name="Oval 12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21" name="Group 120"/>
            <p:cNvGrpSpPr/>
            <p:nvPr/>
          </p:nvGrpSpPr>
          <p:grpSpPr>
            <a:xfrm>
              <a:off x="517997" y="2664770"/>
              <a:ext cx="91603" cy="154630"/>
              <a:chOff x="7543800" y="1905000"/>
              <a:chExt cx="533400" cy="800100"/>
            </a:xfrm>
          </p:grpSpPr>
          <p:sp>
            <p:nvSpPr>
              <p:cNvPr id="12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23" name="Oval 12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grpSp>
        <p:nvGrpSpPr>
          <p:cNvPr id="142" name="Group 141"/>
          <p:cNvGrpSpPr>
            <a:grpSpLocks noChangeAspect="1"/>
          </p:cNvGrpSpPr>
          <p:nvPr/>
        </p:nvGrpSpPr>
        <p:grpSpPr>
          <a:xfrm>
            <a:off x="1905002" y="2286000"/>
            <a:ext cx="528904" cy="517757"/>
            <a:chOff x="457200" y="2286000"/>
            <a:chExt cx="625003" cy="611830"/>
          </a:xfrm>
        </p:grpSpPr>
        <p:grpSp>
          <p:nvGrpSpPr>
            <p:cNvPr id="143" name="Group 142"/>
            <p:cNvGrpSpPr/>
            <p:nvPr/>
          </p:nvGrpSpPr>
          <p:grpSpPr>
            <a:xfrm>
              <a:off x="784697" y="2286000"/>
              <a:ext cx="91603" cy="154630"/>
              <a:chOff x="7543800" y="1905000"/>
              <a:chExt cx="533400" cy="800100"/>
            </a:xfrm>
          </p:grpSpPr>
          <p:sp>
            <p:nvSpPr>
              <p:cNvPr id="17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72" name="Oval 17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4" name="Group 143"/>
            <p:cNvGrpSpPr/>
            <p:nvPr/>
          </p:nvGrpSpPr>
          <p:grpSpPr>
            <a:xfrm>
              <a:off x="990600" y="2514600"/>
              <a:ext cx="91603" cy="154630"/>
              <a:chOff x="7543800" y="1905000"/>
              <a:chExt cx="533400" cy="800100"/>
            </a:xfrm>
          </p:grpSpPr>
          <p:sp>
            <p:nvSpPr>
              <p:cNvPr id="16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70" name="Oval 16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5" name="Group 144"/>
            <p:cNvGrpSpPr/>
            <p:nvPr/>
          </p:nvGrpSpPr>
          <p:grpSpPr>
            <a:xfrm>
              <a:off x="517997" y="2362200"/>
              <a:ext cx="91603" cy="154630"/>
              <a:chOff x="7543800" y="1905000"/>
              <a:chExt cx="533400" cy="800100"/>
            </a:xfrm>
          </p:grpSpPr>
          <p:sp>
            <p:nvSpPr>
              <p:cNvPr id="16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8" name="Oval 16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6" name="Group 145"/>
            <p:cNvGrpSpPr/>
            <p:nvPr/>
          </p:nvGrpSpPr>
          <p:grpSpPr>
            <a:xfrm>
              <a:off x="647700" y="2743200"/>
              <a:ext cx="91603" cy="154630"/>
              <a:chOff x="7543800" y="1905000"/>
              <a:chExt cx="533400" cy="800100"/>
            </a:xfrm>
          </p:grpSpPr>
          <p:sp>
            <p:nvSpPr>
              <p:cNvPr id="16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6" name="Oval 16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7" name="Group 146"/>
            <p:cNvGrpSpPr/>
            <p:nvPr/>
          </p:nvGrpSpPr>
          <p:grpSpPr>
            <a:xfrm>
              <a:off x="784697" y="2740967"/>
              <a:ext cx="91603" cy="154629"/>
              <a:chOff x="7543800" y="1905000"/>
              <a:chExt cx="533400" cy="800100"/>
            </a:xfrm>
          </p:grpSpPr>
          <p:sp>
            <p:nvSpPr>
              <p:cNvPr id="16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4" name="Oval 16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8" name="Group 147"/>
            <p:cNvGrpSpPr/>
            <p:nvPr/>
          </p:nvGrpSpPr>
          <p:grpSpPr>
            <a:xfrm>
              <a:off x="898997" y="2362200"/>
              <a:ext cx="91603" cy="154630"/>
              <a:chOff x="7543800" y="1905000"/>
              <a:chExt cx="533400" cy="800100"/>
            </a:xfrm>
          </p:grpSpPr>
          <p:sp>
            <p:nvSpPr>
              <p:cNvPr id="16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2" name="Oval 16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49" name="Group 148"/>
            <p:cNvGrpSpPr/>
            <p:nvPr/>
          </p:nvGrpSpPr>
          <p:grpSpPr>
            <a:xfrm>
              <a:off x="647700" y="2288230"/>
              <a:ext cx="91603" cy="154630"/>
              <a:chOff x="7543800" y="1905000"/>
              <a:chExt cx="533400" cy="800100"/>
            </a:xfrm>
          </p:grpSpPr>
          <p:sp>
            <p:nvSpPr>
              <p:cNvPr id="15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60" name="Oval 15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50" name="Group 149"/>
            <p:cNvGrpSpPr/>
            <p:nvPr/>
          </p:nvGrpSpPr>
          <p:grpSpPr>
            <a:xfrm>
              <a:off x="457200" y="2516830"/>
              <a:ext cx="91603" cy="154630"/>
              <a:chOff x="7543800" y="1905000"/>
              <a:chExt cx="533400" cy="800100"/>
            </a:xfrm>
          </p:grpSpPr>
          <p:sp>
            <p:nvSpPr>
              <p:cNvPr id="15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8" name="Oval 15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51" name="Group 150"/>
            <p:cNvGrpSpPr/>
            <p:nvPr/>
          </p:nvGrpSpPr>
          <p:grpSpPr>
            <a:xfrm>
              <a:off x="898997" y="2664770"/>
              <a:ext cx="91603" cy="154630"/>
              <a:chOff x="7543800" y="1905000"/>
              <a:chExt cx="533400" cy="800100"/>
            </a:xfrm>
          </p:grpSpPr>
          <p:sp>
            <p:nvSpPr>
              <p:cNvPr id="15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6" name="Oval 15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52" name="Group 151"/>
            <p:cNvGrpSpPr/>
            <p:nvPr/>
          </p:nvGrpSpPr>
          <p:grpSpPr>
            <a:xfrm>
              <a:off x="517997" y="2664770"/>
              <a:ext cx="91603" cy="154630"/>
              <a:chOff x="7543800" y="1905000"/>
              <a:chExt cx="533400" cy="800100"/>
            </a:xfrm>
          </p:grpSpPr>
          <p:sp>
            <p:nvSpPr>
              <p:cNvPr id="15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54" name="Oval 15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grpSp>
        <p:nvGrpSpPr>
          <p:cNvPr id="173" name="Group 172"/>
          <p:cNvGrpSpPr>
            <a:grpSpLocks noChangeAspect="1"/>
          </p:cNvGrpSpPr>
          <p:nvPr/>
        </p:nvGrpSpPr>
        <p:grpSpPr>
          <a:xfrm>
            <a:off x="4195496" y="3012016"/>
            <a:ext cx="528904" cy="517757"/>
            <a:chOff x="457200" y="2286000"/>
            <a:chExt cx="625003" cy="611830"/>
          </a:xfrm>
        </p:grpSpPr>
        <p:grpSp>
          <p:nvGrpSpPr>
            <p:cNvPr id="174" name="Group 173"/>
            <p:cNvGrpSpPr/>
            <p:nvPr/>
          </p:nvGrpSpPr>
          <p:grpSpPr>
            <a:xfrm>
              <a:off x="784697" y="2286000"/>
              <a:ext cx="91603" cy="154630"/>
              <a:chOff x="7543800" y="1905000"/>
              <a:chExt cx="533400" cy="800100"/>
            </a:xfrm>
          </p:grpSpPr>
          <p:sp>
            <p:nvSpPr>
              <p:cNvPr id="20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03" name="Oval 20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75" name="Group 174"/>
            <p:cNvGrpSpPr/>
            <p:nvPr/>
          </p:nvGrpSpPr>
          <p:grpSpPr>
            <a:xfrm>
              <a:off x="990600" y="2514600"/>
              <a:ext cx="91603" cy="154630"/>
              <a:chOff x="7543800" y="1905000"/>
              <a:chExt cx="533400" cy="800100"/>
            </a:xfrm>
          </p:grpSpPr>
          <p:sp>
            <p:nvSpPr>
              <p:cNvPr id="20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01" name="Oval 20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76" name="Group 175"/>
            <p:cNvGrpSpPr/>
            <p:nvPr/>
          </p:nvGrpSpPr>
          <p:grpSpPr>
            <a:xfrm>
              <a:off x="517997" y="2362200"/>
              <a:ext cx="91603" cy="154630"/>
              <a:chOff x="7543800" y="1905000"/>
              <a:chExt cx="533400" cy="800100"/>
            </a:xfrm>
          </p:grpSpPr>
          <p:sp>
            <p:nvSpPr>
              <p:cNvPr id="19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99" name="Oval 19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77" name="Group 176"/>
            <p:cNvGrpSpPr/>
            <p:nvPr/>
          </p:nvGrpSpPr>
          <p:grpSpPr>
            <a:xfrm>
              <a:off x="647700" y="2743200"/>
              <a:ext cx="91603" cy="154630"/>
              <a:chOff x="7543800" y="1905000"/>
              <a:chExt cx="533400" cy="800100"/>
            </a:xfrm>
          </p:grpSpPr>
          <p:sp>
            <p:nvSpPr>
              <p:cNvPr id="19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97" name="Oval 19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78" name="Group 177"/>
            <p:cNvGrpSpPr/>
            <p:nvPr/>
          </p:nvGrpSpPr>
          <p:grpSpPr>
            <a:xfrm>
              <a:off x="784697" y="2740967"/>
              <a:ext cx="91603" cy="154629"/>
              <a:chOff x="7543800" y="1905000"/>
              <a:chExt cx="533400" cy="800100"/>
            </a:xfrm>
          </p:grpSpPr>
          <p:sp>
            <p:nvSpPr>
              <p:cNvPr id="19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95" name="Oval 19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79" name="Group 178"/>
            <p:cNvGrpSpPr/>
            <p:nvPr/>
          </p:nvGrpSpPr>
          <p:grpSpPr>
            <a:xfrm>
              <a:off x="898997" y="2362200"/>
              <a:ext cx="91603" cy="154630"/>
              <a:chOff x="7543800" y="1905000"/>
              <a:chExt cx="533400" cy="800100"/>
            </a:xfrm>
          </p:grpSpPr>
          <p:sp>
            <p:nvSpPr>
              <p:cNvPr id="19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93" name="Oval 19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80" name="Group 179"/>
            <p:cNvGrpSpPr/>
            <p:nvPr/>
          </p:nvGrpSpPr>
          <p:grpSpPr>
            <a:xfrm>
              <a:off x="647700" y="2288230"/>
              <a:ext cx="91603" cy="154630"/>
              <a:chOff x="7543800" y="1905000"/>
              <a:chExt cx="533400" cy="800100"/>
            </a:xfrm>
          </p:grpSpPr>
          <p:sp>
            <p:nvSpPr>
              <p:cNvPr id="19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91" name="Oval 19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81" name="Group 180"/>
            <p:cNvGrpSpPr/>
            <p:nvPr/>
          </p:nvGrpSpPr>
          <p:grpSpPr>
            <a:xfrm>
              <a:off x="457200" y="2516830"/>
              <a:ext cx="91603" cy="154630"/>
              <a:chOff x="7543800" y="1905000"/>
              <a:chExt cx="533400" cy="800100"/>
            </a:xfrm>
          </p:grpSpPr>
          <p:sp>
            <p:nvSpPr>
              <p:cNvPr id="18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89" name="Oval 18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82" name="Group 181"/>
            <p:cNvGrpSpPr/>
            <p:nvPr/>
          </p:nvGrpSpPr>
          <p:grpSpPr>
            <a:xfrm>
              <a:off x="898997" y="2664770"/>
              <a:ext cx="91603" cy="154630"/>
              <a:chOff x="7543800" y="1905000"/>
              <a:chExt cx="533400" cy="800100"/>
            </a:xfrm>
          </p:grpSpPr>
          <p:sp>
            <p:nvSpPr>
              <p:cNvPr id="18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87" name="Oval 18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183" name="Group 182"/>
            <p:cNvGrpSpPr/>
            <p:nvPr/>
          </p:nvGrpSpPr>
          <p:grpSpPr>
            <a:xfrm>
              <a:off x="517997" y="2664770"/>
              <a:ext cx="91603" cy="154630"/>
              <a:chOff x="7543800" y="1905000"/>
              <a:chExt cx="533400" cy="800100"/>
            </a:xfrm>
          </p:grpSpPr>
          <p:sp>
            <p:nvSpPr>
              <p:cNvPr id="18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185" name="Oval 18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grpSp>
        <p:nvGrpSpPr>
          <p:cNvPr id="204" name="Group 203"/>
          <p:cNvGrpSpPr>
            <a:grpSpLocks noChangeAspect="1"/>
          </p:cNvGrpSpPr>
          <p:nvPr/>
        </p:nvGrpSpPr>
        <p:grpSpPr>
          <a:xfrm>
            <a:off x="4191002" y="3682173"/>
            <a:ext cx="528904" cy="517757"/>
            <a:chOff x="457200" y="2286000"/>
            <a:chExt cx="625003" cy="611830"/>
          </a:xfrm>
        </p:grpSpPr>
        <p:grpSp>
          <p:nvGrpSpPr>
            <p:cNvPr id="205" name="Group 204"/>
            <p:cNvGrpSpPr/>
            <p:nvPr/>
          </p:nvGrpSpPr>
          <p:grpSpPr>
            <a:xfrm>
              <a:off x="784697" y="2286000"/>
              <a:ext cx="91603" cy="154630"/>
              <a:chOff x="7543800" y="1905000"/>
              <a:chExt cx="533400" cy="800100"/>
            </a:xfrm>
          </p:grpSpPr>
          <p:sp>
            <p:nvSpPr>
              <p:cNvPr id="23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34" name="Oval 23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06" name="Group 205"/>
            <p:cNvGrpSpPr/>
            <p:nvPr/>
          </p:nvGrpSpPr>
          <p:grpSpPr>
            <a:xfrm>
              <a:off x="990600" y="2514600"/>
              <a:ext cx="91603" cy="154630"/>
              <a:chOff x="7543800" y="1905000"/>
              <a:chExt cx="533400" cy="800100"/>
            </a:xfrm>
          </p:grpSpPr>
          <p:sp>
            <p:nvSpPr>
              <p:cNvPr id="23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32" name="Oval 23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07" name="Group 206"/>
            <p:cNvGrpSpPr/>
            <p:nvPr/>
          </p:nvGrpSpPr>
          <p:grpSpPr>
            <a:xfrm>
              <a:off x="517997" y="2362200"/>
              <a:ext cx="91603" cy="154630"/>
              <a:chOff x="7543800" y="1905000"/>
              <a:chExt cx="533400" cy="800100"/>
            </a:xfrm>
          </p:grpSpPr>
          <p:sp>
            <p:nvSpPr>
              <p:cNvPr id="22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30" name="Oval 22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08" name="Group 207"/>
            <p:cNvGrpSpPr/>
            <p:nvPr/>
          </p:nvGrpSpPr>
          <p:grpSpPr>
            <a:xfrm>
              <a:off x="647700" y="2743200"/>
              <a:ext cx="91603" cy="154630"/>
              <a:chOff x="7543800" y="1905000"/>
              <a:chExt cx="533400" cy="800100"/>
            </a:xfrm>
          </p:grpSpPr>
          <p:sp>
            <p:nvSpPr>
              <p:cNvPr id="22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28" name="Oval 22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09" name="Group 208"/>
            <p:cNvGrpSpPr/>
            <p:nvPr/>
          </p:nvGrpSpPr>
          <p:grpSpPr>
            <a:xfrm>
              <a:off x="784697" y="2740967"/>
              <a:ext cx="91603" cy="154629"/>
              <a:chOff x="7543800" y="1905000"/>
              <a:chExt cx="533400" cy="800100"/>
            </a:xfrm>
          </p:grpSpPr>
          <p:sp>
            <p:nvSpPr>
              <p:cNvPr id="22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26" name="Oval 22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10" name="Group 209"/>
            <p:cNvGrpSpPr/>
            <p:nvPr/>
          </p:nvGrpSpPr>
          <p:grpSpPr>
            <a:xfrm>
              <a:off x="898997" y="2362200"/>
              <a:ext cx="91603" cy="154630"/>
              <a:chOff x="7543800" y="1905000"/>
              <a:chExt cx="533400" cy="800100"/>
            </a:xfrm>
          </p:grpSpPr>
          <p:sp>
            <p:nvSpPr>
              <p:cNvPr id="22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24" name="Oval 22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11" name="Group 210"/>
            <p:cNvGrpSpPr/>
            <p:nvPr/>
          </p:nvGrpSpPr>
          <p:grpSpPr>
            <a:xfrm>
              <a:off x="647700" y="2288230"/>
              <a:ext cx="91603" cy="154630"/>
              <a:chOff x="7543800" y="1905000"/>
              <a:chExt cx="533400" cy="800100"/>
            </a:xfrm>
          </p:grpSpPr>
          <p:sp>
            <p:nvSpPr>
              <p:cNvPr id="22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22" name="Oval 22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12" name="Group 211"/>
            <p:cNvGrpSpPr/>
            <p:nvPr/>
          </p:nvGrpSpPr>
          <p:grpSpPr>
            <a:xfrm>
              <a:off x="457200" y="2516830"/>
              <a:ext cx="91603" cy="154630"/>
              <a:chOff x="7543800" y="1905000"/>
              <a:chExt cx="533400" cy="800100"/>
            </a:xfrm>
          </p:grpSpPr>
          <p:sp>
            <p:nvSpPr>
              <p:cNvPr id="21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20" name="Oval 21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13" name="Group 212"/>
            <p:cNvGrpSpPr/>
            <p:nvPr/>
          </p:nvGrpSpPr>
          <p:grpSpPr>
            <a:xfrm>
              <a:off x="898997" y="2664770"/>
              <a:ext cx="91603" cy="154630"/>
              <a:chOff x="7543800" y="1905000"/>
              <a:chExt cx="533400" cy="800100"/>
            </a:xfrm>
          </p:grpSpPr>
          <p:sp>
            <p:nvSpPr>
              <p:cNvPr id="21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18" name="Oval 21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14" name="Group 213"/>
            <p:cNvGrpSpPr/>
            <p:nvPr/>
          </p:nvGrpSpPr>
          <p:grpSpPr>
            <a:xfrm>
              <a:off x="517997" y="2664770"/>
              <a:ext cx="91603" cy="154630"/>
              <a:chOff x="7543800" y="1905000"/>
              <a:chExt cx="533400" cy="800100"/>
            </a:xfrm>
          </p:grpSpPr>
          <p:sp>
            <p:nvSpPr>
              <p:cNvPr id="21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16" name="Oval 21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grpSp>
        <p:nvGrpSpPr>
          <p:cNvPr id="235" name="Group 234"/>
          <p:cNvGrpSpPr>
            <a:grpSpLocks noChangeAspect="1"/>
          </p:cNvGrpSpPr>
          <p:nvPr/>
        </p:nvGrpSpPr>
        <p:grpSpPr>
          <a:xfrm>
            <a:off x="6481496" y="4419600"/>
            <a:ext cx="528904" cy="517757"/>
            <a:chOff x="457200" y="2286000"/>
            <a:chExt cx="625003" cy="611830"/>
          </a:xfrm>
        </p:grpSpPr>
        <p:grpSp>
          <p:nvGrpSpPr>
            <p:cNvPr id="236" name="Group 235"/>
            <p:cNvGrpSpPr/>
            <p:nvPr/>
          </p:nvGrpSpPr>
          <p:grpSpPr>
            <a:xfrm>
              <a:off x="784697" y="2286000"/>
              <a:ext cx="91603" cy="154630"/>
              <a:chOff x="7543800" y="1905000"/>
              <a:chExt cx="533400" cy="800100"/>
            </a:xfrm>
          </p:grpSpPr>
          <p:sp>
            <p:nvSpPr>
              <p:cNvPr id="26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65" name="Oval 26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37" name="Group 236"/>
            <p:cNvGrpSpPr/>
            <p:nvPr/>
          </p:nvGrpSpPr>
          <p:grpSpPr>
            <a:xfrm>
              <a:off x="990600" y="2514600"/>
              <a:ext cx="91603" cy="154630"/>
              <a:chOff x="7543800" y="1905000"/>
              <a:chExt cx="533400" cy="800100"/>
            </a:xfrm>
          </p:grpSpPr>
          <p:sp>
            <p:nvSpPr>
              <p:cNvPr id="26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63" name="Oval 26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38" name="Group 237"/>
            <p:cNvGrpSpPr/>
            <p:nvPr/>
          </p:nvGrpSpPr>
          <p:grpSpPr>
            <a:xfrm>
              <a:off x="517997" y="2362200"/>
              <a:ext cx="91603" cy="154630"/>
              <a:chOff x="7543800" y="1905000"/>
              <a:chExt cx="533400" cy="800100"/>
            </a:xfrm>
          </p:grpSpPr>
          <p:sp>
            <p:nvSpPr>
              <p:cNvPr id="26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61" name="Oval 26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39" name="Group 238"/>
            <p:cNvGrpSpPr/>
            <p:nvPr/>
          </p:nvGrpSpPr>
          <p:grpSpPr>
            <a:xfrm>
              <a:off x="647700" y="2743200"/>
              <a:ext cx="91603" cy="154630"/>
              <a:chOff x="7543800" y="1905000"/>
              <a:chExt cx="533400" cy="800100"/>
            </a:xfrm>
          </p:grpSpPr>
          <p:sp>
            <p:nvSpPr>
              <p:cNvPr id="25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59" name="Oval 25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40" name="Group 239"/>
            <p:cNvGrpSpPr/>
            <p:nvPr/>
          </p:nvGrpSpPr>
          <p:grpSpPr>
            <a:xfrm>
              <a:off x="784697" y="2740967"/>
              <a:ext cx="91603" cy="154629"/>
              <a:chOff x="7543800" y="1905000"/>
              <a:chExt cx="533400" cy="800100"/>
            </a:xfrm>
          </p:grpSpPr>
          <p:sp>
            <p:nvSpPr>
              <p:cNvPr id="25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57" name="Oval 25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41" name="Group 240"/>
            <p:cNvGrpSpPr/>
            <p:nvPr/>
          </p:nvGrpSpPr>
          <p:grpSpPr>
            <a:xfrm>
              <a:off x="898997" y="2362200"/>
              <a:ext cx="91603" cy="154630"/>
              <a:chOff x="7543800" y="1905000"/>
              <a:chExt cx="533400" cy="800100"/>
            </a:xfrm>
          </p:grpSpPr>
          <p:sp>
            <p:nvSpPr>
              <p:cNvPr id="25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55" name="Oval 25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42" name="Group 241"/>
            <p:cNvGrpSpPr/>
            <p:nvPr/>
          </p:nvGrpSpPr>
          <p:grpSpPr>
            <a:xfrm>
              <a:off x="647700" y="2288230"/>
              <a:ext cx="91603" cy="154630"/>
              <a:chOff x="7543800" y="1905000"/>
              <a:chExt cx="533400" cy="800100"/>
            </a:xfrm>
          </p:grpSpPr>
          <p:sp>
            <p:nvSpPr>
              <p:cNvPr id="25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53" name="Oval 25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43" name="Group 242"/>
            <p:cNvGrpSpPr/>
            <p:nvPr/>
          </p:nvGrpSpPr>
          <p:grpSpPr>
            <a:xfrm>
              <a:off x="457200" y="2516830"/>
              <a:ext cx="91603" cy="154630"/>
              <a:chOff x="7543800" y="1905000"/>
              <a:chExt cx="533400" cy="800100"/>
            </a:xfrm>
          </p:grpSpPr>
          <p:sp>
            <p:nvSpPr>
              <p:cNvPr id="25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51" name="Oval 25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44" name="Group 243"/>
            <p:cNvGrpSpPr/>
            <p:nvPr/>
          </p:nvGrpSpPr>
          <p:grpSpPr>
            <a:xfrm>
              <a:off x="898997" y="2664770"/>
              <a:ext cx="91603" cy="154630"/>
              <a:chOff x="7543800" y="1905000"/>
              <a:chExt cx="533400" cy="800100"/>
            </a:xfrm>
          </p:grpSpPr>
          <p:sp>
            <p:nvSpPr>
              <p:cNvPr id="24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49" name="Oval 24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45" name="Group 244"/>
            <p:cNvGrpSpPr/>
            <p:nvPr/>
          </p:nvGrpSpPr>
          <p:grpSpPr>
            <a:xfrm>
              <a:off x="517997" y="2664770"/>
              <a:ext cx="91603" cy="154630"/>
              <a:chOff x="7543800" y="1905000"/>
              <a:chExt cx="533400" cy="800100"/>
            </a:xfrm>
          </p:grpSpPr>
          <p:sp>
            <p:nvSpPr>
              <p:cNvPr id="24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47" name="Oval 24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grpSp>
        <p:nvGrpSpPr>
          <p:cNvPr id="266" name="Group 265"/>
          <p:cNvGrpSpPr>
            <a:grpSpLocks noChangeAspect="1"/>
          </p:cNvGrpSpPr>
          <p:nvPr/>
        </p:nvGrpSpPr>
        <p:grpSpPr>
          <a:xfrm>
            <a:off x="6477002" y="5089757"/>
            <a:ext cx="528904" cy="517757"/>
            <a:chOff x="457200" y="2286000"/>
            <a:chExt cx="625003" cy="611830"/>
          </a:xfrm>
        </p:grpSpPr>
        <p:grpSp>
          <p:nvGrpSpPr>
            <p:cNvPr id="267" name="Group 266"/>
            <p:cNvGrpSpPr/>
            <p:nvPr/>
          </p:nvGrpSpPr>
          <p:grpSpPr>
            <a:xfrm>
              <a:off x="784697" y="2286000"/>
              <a:ext cx="91603" cy="154630"/>
              <a:chOff x="7543800" y="1905000"/>
              <a:chExt cx="533400" cy="800100"/>
            </a:xfrm>
          </p:grpSpPr>
          <p:sp>
            <p:nvSpPr>
              <p:cNvPr id="29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96" name="Oval 29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68" name="Group 267"/>
            <p:cNvGrpSpPr/>
            <p:nvPr/>
          </p:nvGrpSpPr>
          <p:grpSpPr>
            <a:xfrm>
              <a:off x="990600" y="2514600"/>
              <a:ext cx="91603" cy="154630"/>
              <a:chOff x="7543800" y="1905000"/>
              <a:chExt cx="533400" cy="800100"/>
            </a:xfrm>
          </p:grpSpPr>
          <p:sp>
            <p:nvSpPr>
              <p:cNvPr id="29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94" name="Oval 29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69" name="Group 268"/>
            <p:cNvGrpSpPr/>
            <p:nvPr/>
          </p:nvGrpSpPr>
          <p:grpSpPr>
            <a:xfrm>
              <a:off x="517997" y="2362200"/>
              <a:ext cx="91603" cy="154630"/>
              <a:chOff x="7543800" y="1905000"/>
              <a:chExt cx="533400" cy="800100"/>
            </a:xfrm>
          </p:grpSpPr>
          <p:sp>
            <p:nvSpPr>
              <p:cNvPr id="29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92" name="Oval 29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70" name="Group 269"/>
            <p:cNvGrpSpPr/>
            <p:nvPr/>
          </p:nvGrpSpPr>
          <p:grpSpPr>
            <a:xfrm>
              <a:off x="647700" y="2743200"/>
              <a:ext cx="91603" cy="154630"/>
              <a:chOff x="7543800" y="1905000"/>
              <a:chExt cx="533400" cy="800100"/>
            </a:xfrm>
          </p:grpSpPr>
          <p:sp>
            <p:nvSpPr>
              <p:cNvPr id="28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90" name="Oval 28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71" name="Group 270"/>
            <p:cNvGrpSpPr/>
            <p:nvPr/>
          </p:nvGrpSpPr>
          <p:grpSpPr>
            <a:xfrm>
              <a:off x="784697" y="2740967"/>
              <a:ext cx="91603" cy="154629"/>
              <a:chOff x="7543800" y="1905000"/>
              <a:chExt cx="533400" cy="800100"/>
            </a:xfrm>
          </p:grpSpPr>
          <p:sp>
            <p:nvSpPr>
              <p:cNvPr id="28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88" name="Oval 28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72" name="Group 271"/>
            <p:cNvGrpSpPr/>
            <p:nvPr/>
          </p:nvGrpSpPr>
          <p:grpSpPr>
            <a:xfrm>
              <a:off x="898997" y="2362200"/>
              <a:ext cx="91603" cy="154630"/>
              <a:chOff x="7543800" y="1905000"/>
              <a:chExt cx="533400" cy="800100"/>
            </a:xfrm>
          </p:grpSpPr>
          <p:sp>
            <p:nvSpPr>
              <p:cNvPr id="28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86" name="Oval 28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73" name="Group 272"/>
            <p:cNvGrpSpPr/>
            <p:nvPr/>
          </p:nvGrpSpPr>
          <p:grpSpPr>
            <a:xfrm>
              <a:off x="647700" y="2288230"/>
              <a:ext cx="91603" cy="154630"/>
              <a:chOff x="7543800" y="1905000"/>
              <a:chExt cx="533400" cy="800100"/>
            </a:xfrm>
          </p:grpSpPr>
          <p:sp>
            <p:nvSpPr>
              <p:cNvPr id="28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84" name="Oval 28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74" name="Group 273"/>
            <p:cNvGrpSpPr/>
            <p:nvPr/>
          </p:nvGrpSpPr>
          <p:grpSpPr>
            <a:xfrm>
              <a:off x="457200" y="2516830"/>
              <a:ext cx="91603" cy="154630"/>
              <a:chOff x="7543800" y="1905000"/>
              <a:chExt cx="533400" cy="800100"/>
            </a:xfrm>
          </p:grpSpPr>
          <p:sp>
            <p:nvSpPr>
              <p:cNvPr id="28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82" name="Oval 28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75" name="Group 274"/>
            <p:cNvGrpSpPr/>
            <p:nvPr/>
          </p:nvGrpSpPr>
          <p:grpSpPr>
            <a:xfrm>
              <a:off x="898997" y="2664770"/>
              <a:ext cx="91603" cy="154630"/>
              <a:chOff x="7543800" y="1905000"/>
              <a:chExt cx="533400" cy="800100"/>
            </a:xfrm>
          </p:grpSpPr>
          <p:sp>
            <p:nvSpPr>
              <p:cNvPr id="27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80" name="Oval 27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276" name="Group 275"/>
            <p:cNvGrpSpPr/>
            <p:nvPr/>
          </p:nvGrpSpPr>
          <p:grpSpPr>
            <a:xfrm>
              <a:off x="517997" y="2664770"/>
              <a:ext cx="91603" cy="154630"/>
              <a:chOff x="7543800" y="1905000"/>
              <a:chExt cx="533400" cy="800100"/>
            </a:xfrm>
          </p:grpSpPr>
          <p:sp>
            <p:nvSpPr>
              <p:cNvPr id="27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278" name="Oval 27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spTree>
    <p:extLst>
      <p:ext uri="{BB962C8B-B14F-4D97-AF65-F5344CB8AC3E}">
        <p14:creationId xmlns:p14="http://schemas.microsoft.com/office/powerpoint/2010/main" val="2265027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0" y="3429000"/>
            <a:ext cx="9144000" cy="584776"/>
          </a:xfrm>
          <a:prstGeom prst="rect">
            <a:avLst/>
          </a:prstGeom>
          <a:noFill/>
        </p:spPr>
        <p:txBody>
          <a:bodyPr wrap="square" rtlCol="0">
            <a:spAutoFit/>
          </a:bodyPr>
          <a:lstStyle/>
          <a:p>
            <a:pPr algn="ctr"/>
            <a:r>
              <a:rPr lang="en-US" sz="3200" dirty="0" smtClean="0"/>
              <a:t>The Core of Agile</a:t>
            </a:r>
            <a:endParaRPr lang="en-US" sz="3200" dirty="0"/>
          </a:p>
        </p:txBody>
      </p:sp>
    </p:spTree>
    <p:extLst>
      <p:ext uri="{BB962C8B-B14F-4D97-AF65-F5344CB8AC3E}">
        <p14:creationId xmlns:p14="http://schemas.microsoft.com/office/powerpoint/2010/main" val="2540517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fontScale="90000"/>
          </a:bodyPr>
          <a:lstStyle/>
          <a:p>
            <a:r>
              <a:rPr lang="en-US" dirty="0" smtClean="0"/>
              <a:t>Damon Poole – Chief Agilist, Eliassen Group</a:t>
            </a:r>
          </a:p>
        </p:txBody>
      </p:sp>
      <p:sp>
        <p:nvSpPr>
          <p:cNvPr id="17410" name="Content Placeholder 2"/>
          <p:cNvSpPr>
            <a:spLocks noGrp="1"/>
          </p:cNvSpPr>
          <p:nvPr>
            <p:ph idx="1"/>
          </p:nvPr>
        </p:nvSpPr>
        <p:spPr>
          <a:xfrm>
            <a:off x="152400" y="884237"/>
            <a:ext cx="7391400" cy="4525963"/>
          </a:xfrm>
        </p:spPr>
        <p:txBody>
          <a:bodyPr>
            <a:noAutofit/>
          </a:bodyPr>
          <a:lstStyle/>
          <a:p>
            <a:r>
              <a:rPr lang="en-US" sz="2400" dirty="0" smtClean="0"/>
              <a:t>Providing our Clients</a:t>
            </a:r>
          </a:p>
          <a:p>
            <a:pPr lvl="1"/>
            <a:r>
              <a:rPr lang="en-US" sz="2400" dirty="0" smtClean="0"/>
              <a:t>Coaching: Checkups, Transformation, and Tune-ups</a:t>
            </a:r>
          </a:p>
          <a:p>
            <a:pPr lvl="1"/>
            <a:r>
              <a:rPr lang="en-US" sz="2400" dirty="0" smtClean="0"/>
              <a:t>Full Agile Curriculum </a:t>
            </a:r>
          </a:p>
          <a:p>
            <a:r>
              <a:rPr lang="en-US" sz="2400" dirty="0" smtClean="0"/>
              <a:t>23 years of process change: small co-located teams to multi-hundred team global enterprises</a:t>
            </a:r>
          </a:p>
          <a:p>
            <a:r>
              <a:rPr lang="en-US" sz="2400" dirty="0" smtClean="0"/>
              <a:t>Founder and past CTO and CEO of AccuRev</a:t>
            </a:r>
          </a:p>
          <a:p>
            <a:r>
              <a:rPr lang="en-US" sz="2400" dirty="0" smtClean="0"/>
              <a:t>Creator of multiple award winning products</a:t>
            </a:r>
          </a:p>
          <a:p>
            <a:r>
              <a:rPr lang="en-US" sz="2400" dirty="0" smtClean="0"/>
              <a:t>Past President and Vice President of Agile New England</a:t>
            </a:r>
          </a:p>
          <a:p>
            <a:r>
              <a:rPr lang="en-US" sz="2400" dirty="0" smtClean="0"/>
              <a:t>Author of “DIY Agile </a:t>
            </a:r>
            <a:r>
              <a:rPr lang="en-US" sz="2400" dirty="0" err="1" smtClean="0"/>
              <a:t>Kickstart</a:t>
            </a:r>
            <a:r>
              <a:rPr lang="en-US" sz="2400" dirty="0" smtClean="0"/>
              <a:t>”</a:t>
            </a:r>
          </a:p>
          <a:p>
            <a:r>
              <a:rPr lang="en-US" sz="2400" dirty="0"/>
              <a:t>Consulted with Ford IT, </a:t>
            </a:r>
            <a:r>
              <a:rPr lang="en-US" sz="2400" dirty="0" err="1"/>
              <a:t>Orbitz</a:t>
            </a:r>
            <a:r>
              <a:rPr lang="en-US" sz="2400" dirty="0"/>
              <a:t>, Fidelity, Capital One, ING Direct, and many others</a:t>
            </a:r>
          </a:p>
          <a:p>
            <a:r>
              <a:rPr lang="en-US" sz="2400" dirty="0"/>
              <a:t>Taught Agile techniques to thousands of </a:t>
            </a:r>
            <a:r>
              <a:rPr lang="en-US" sz="2400" dirty="0" smtClean="0"/>
              <a:t>people</a:t>
            </a:r>
            <a:endParaRPr lang="en-US" sz="2400" dirty="0"/>
          </a:p>
        </p:txBody>
      </p:sp>
      <p:pic>
        <p:nvPicPr>
          <p:cNvPr id="17411" name="Picture 2" descr="D:\Users\Damon\Desktop\images\damon\smile_headshot.png"/>
          <p:cNvPicPr>
            <a:picLocks noChangeAspect="1" noChangeArrowheads="1"/>
          </p:cNvPicPr>
          <p:nvPr/>
        </p:nvPicPr>
        <p:blipFill>
          <a:blip r:embed="rId3"/>
          <a:srcRect/>
          <a:stretch>
            <a:fillRect/>
          </a:stretch>
        </p:blipFill>
        <p:spPr bwMode="auto">
          <a:xfrm>
            <a:off x="7608888" y="1252538"/>
            <a:ext cx="1306512" cy="1368425"/>
          </a:xfrm>
          <a:prstGeom prst="rect">
            <a:avLst/>
          </a:prstGeom>
          <a:noFill/>
          <a:ln w="9525">
            <a:noFill/>
            <a:miter lim="800000"/>
            <a:headEnd/>
            <a:tailEnd/>
          </a:ln>
        </p:spPr>
      </p:pic>
      <p:pic>
        <p:nvPicPr>
          <p:cNvPr id="17412" name="Picture 9" descr="AgileCover.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20000" y="3382963"/>
            <a:ext cx="1295400" cy="1673225"/>
          </a:xfrm>
          <a:prstGeom prst="rect">
            <a:avLst/>
          </a:prstGeom>
          <a:noFill/>
          <a:ln w="9525">
            <a:noFill/>
            <a:miter lim="800000"/>
            <a:headEnd/>
            <a:tailEnd/>
          </a:ln>
        </p:spPr>
      </p:pic>
    </p:spTree>
    <p:extLst>
      <p:ext uri="{BB962C8B-B14F-4D97-AF65-F5344CB8AC3E}">
        <p14:creationId xmlns:p14="http://schemas.microsoft.com/office/powerpoint/2010/main" val="4129532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Improvement Management Cycle</a:t>
            </a:r>
            <a:endParaRPr lang="en-US" dirty="0"/>
          </a:p>
        </p:txBody>
      </p:sp>
      <p:sp>
        <p:nvSpPr>
          <p:cNvPr id="15" name="TextBox 14"/>
          <p:cNvSpPr txBox="1"/>
          <p:nvPr/>
        </p:nvSpPr>
        <p:spPr>
          <a:xfrm>
            <a:off x="609600" y="4269525"/>
            <a:ext cx="3076099" cy="830997"/>
          </a:xfrm>
          <a:prstGeom prst="rect">
            <a:avLst/>
          </a:prstGeom>
          <a:noFill/>
        </p:spPr>
        <p:txBody>
          <a:bodyPr wrap="none" rtlCol="0">
            <a:spAutoFit/>
          </a:bodyPr>
          <a:lstStyle/>
          <a:p>
            <a:r>
              <a:rPr lang="en-US" sz="2400" dirty="0" smtClean="0"/>
              <a:t>Popularized by</a:t>
            </a:r>
          </a:p>
          <a:p>
            <a:r>
              <a:rPr lang="en-US" sz="2400" dirty="0" smtClean="0"/>
              <a:t>Dr. W. Edwards Deming</a:t>
            </a:r>
            <a:endParaRPr lang="en-US" sz="2400" dirty="0"/>
          </a:p>
        </p:txBody>
      </p:sp>
      <p:sp>
        <p:nvSpPr>
          <p:cNvPr id="14" name="Rounded Rectangle 13"/>
          <p:cNvSpPr/>
          <p:nvPr/>
        </p:nvSpPr>
        <p:spPr>
          <a:xfrm>
            <a:off x="2667000" y="3048658"/>
            <a:ext cx="1066800" cy="5444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Plan</a:t>
            </a:r>
            <a:endParaRPr lang="en-US" sz="2400" dirty="0"/>
          </a:p>
        </p:txBody>
      </p:sp>
      <p:sp>
        <p:nvSpPr>
          <p:cNvPr id="16" name="Rounded Rectangle 15"/>
          <p:cNvSpPr/>
          <p:nvPr/>
        </p:nvSpPr>
        <p:spPr>
          <a:xfrm>
            <a:off x="4343400" y="3048658"/>
            <a:ext cx="1066800" cy="5444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Do</a:t>
            </a:r>
            <a:endParaRPr lang="en-US" sz="2400" dirty="0"/>
          </a:p>
        </p:txBody>
      </p:sp>
      <p:sp>
        <p:nvSpPr>
          <p:cNvPr id="17" name="Rounded Rectangle 16"/>
          <p:cNvSpPr/>
          <p:nvPr/>
        </p:nvSpPr>
        <p:spPr>
          <a:xfrm>
            <a:off x="6019800" y="3048658"/>
            <a:ext cx="1066800" cy="5444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Check</a:t>
            </a:r>
            <a:endParaRPr lang="en-US" sz="2400" dirty="0"/>
          </a:p>
        </p:txBody>
      </p:sp>
      <p:sp>
        <p:nvSpPr>
          <p:cNvPr id="18" name="Rounded Rectangle 17"/>
          <p:cNvSpPr/>
          <p:nvPr/>
        </p:nvSpPr>
        <p:spPr>
          <a:xfrm>
            <a:off x="7696200" y="3035958"/>
            <a:ext cx="1066800" cy="5444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Act</a:t>
            </a:r>
            <a:endParaRPr lang="en-US" sz="2400" dirty="0"/>
          </a:p>
        </p:txBody>
      </p:sp>
      <p:sp>
        <p:nvSpPr>
          <p:cNvPr id="19" name="Right Arrow 18"/>
          <p:cNvSpPr/>
          <p:nvPr/>
        </p:nvSpPr>
        <p:spPr>
          <a:xfrm>
            <a:off x="7239000" y="3061358"/>
            <a:ext cx="304800" cy="5317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5562600" y="3061358"/>
            <a:ext cx="304800" cy="5317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3886200" y="3061358"/>
            <a:ext cx="304800" cy="5317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urved Down Arrow 21"/>
          <p:cNvSpPr/>
          <p:nvPr/>
        </p:nvSpPr>
        <p:spPr>
          <a:xfrm flipH="1">
            <a:off x="2362200" y="1700768"/>
            <a:ext cx="6629400" cy="12827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35770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Basic Scrum Cycle</a:t>
            </a:r>
            <a:endParaRPr lang="en-US" dirty="0"/>
          </a:p>
        </p:txBody>
      </p:sp>
      <p:sp>
        <p:nvSpPr>
          <p:cNvPr id="4" name="Rounded Rectangle 3"/>
          <p:cNvSpPr/>
          <p:nvPr/>
        </p:nvSpPr>
        <p:spPr>
          <a:xfrm>
            <a:off x="2667000" y="3048658"/>
            <a:ext cx="1066800" cy="5444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Plan</a:t>
            </a:r>
            <a:endParaRPr lang="en-US" sz="2400" dirty="0"/>
          </a:p>
        </p:txBody>
      </p:sp>
      <p:sp>
        <p:nvSpPr>
          <p:cNvPr id="5" name="Rounded Rectangle 4"/>
          <p:cNvSpPr/>
          <p:nvPr/>
        </p:nvSpPr>
        <p:spPr>
          <a:xfrm>
            <a:off x="4343400" y="3048658"/>
            <a:ext cx="1066800" cy="5444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Do</a:t>
            </a:r>
            <a:endParaRPr lang="en-US" sz="2400" dirty="0"/>
          </a:p>
        </p:txBody>
      </p:sp>
      <p:sp>
        <p:nvSpPr>
          <p:cNvPr id="7" name="Rounded Rectangle 6"/>
          <p:cNvSpPr/>
          <p:nvPr/>
        </p:nvSpPr>
        <p:spPr>
          <a:xfrm>
            <a:off x="6019800" y="3048658"/>
            <a:ext cx="1066800" cy="5444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Check</a:t>
            </a:r>
            <a:endParaRPr lang="en-US" sz="2400" dirty="0"/>
          </a:p>
        </p:txBody>
      </p:sp>
      <p:sp>
        <p:nvSpPr>
          <p:cNvPr id="8" name="Rounded Rectangle 7"/>
          <p:cNvSpPr/>
          <p:nvPr/>
        </p:nvSpPr>
        <p:spPr>
          <a:xfrm>
            <a:off x="7696200" y="3035958"/>
            <a:ext cx="1066800" cy="5444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Act</a:t>
            </a:r>
            <a:endParaRPr lang="en-US" sz="2400" dirty="0"/>
          </a:p>
        </p:txBody>
      </p:sp>
      <p:sp>
        <p:nvSpPr>
          <p:cNvPr id="10" name="Right Arrow 9"/>
          <p:cNvSpPr/>
          <p:nvPr/>
        </p:nvSpPr>
        <p:spPr>
          <a:xfrm>
            <a:off x="7239000" y="3061358"/>
            <a:ext cx="304800" cy="5317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5562600" y="3061358"/>
            <a:ext cx="304800" cy="5317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3886200" y="3061358"/>
            <a:ext cx="304800" cy="5317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urved Down Arrow 12"/>
          <p:cNvSpPr/>
          <p:nvPr/>
        </p:nvSpPr>
        <p:spPr>
          <a:xfrm flipH="1">
            <a:off x="2362200" y="1700768"/>
            <a:ext cx="6629400" cy="12827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4590733" y="990600"/>
            <a:ext cx="2267267" cy="461665"/>
          </a:xfrm>
          <a:prstGeom prst="rect">
            <a:avLst/>
          </a:prstGeom>
          <a:noFill/>
        </p:spPr>
        <p:txBody>
          <a:bodyPr wrap="none" rtlCol="0">
            <a:spAutoFit/>
          </a:bodyPr>
          <a:lstStyle/>
          <a:p>
            <a:r>
              <a:rPr lang="en-US" sz="2400" dirty="0" smtClean="0"/>
              <a:t>A 1-4 week cycle</a:t>
            </a:r>
            <a:endParaRPr lang="en-US" sz="2400" dirty="0"/>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2523" y="4343400"/>
            <a:ext cx="774233" cy="774233"/>
          </a:xfrm>
          <a:prstGeom prst="rect">
            <a:avLst/>
          </a:prstGeom>
        </p:spPr>
      </p:pic>
      <p:sp>
        <p:nvSpPr>
          <p:cNvPr id="16" name="Down Arrow 15"/>
          <p:cNvSpPr/>
          <p:nvPr/>
        </p:nvSpPr>
        <p:spPr>
          <a:xfrm>
            <a:off x="5247240" y="3764284"/>
            <a:ext cx="3048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733800" y="5040868"/>
            <a:ext cx="3331681" cy="830997"/>
          </a:xfrm>
          <a:prstGeom prst="rect">
            <a:avLst/>
          </a:prstGeom>
          <a:noFill/>
        </p:spPr>
        <p:txBody>
          <a:bodyPr wrap="none" rtlCol="0">
            <a:spAutoFit/>
          </a:bodyPr>
          <a:lstStyle/>
          <a:p>
            <a:pPr algn="ctr"/>
            <a:r>
              <a:rPr lang="en-US" sz="2400" dirty="0" smtClean="0"/>
              <a:t>Deliverable</a:t>
            </a:r>
          </a:p>
          <a:p>
            <a:pPr algn="ctr"/>
            <a:r>
              <a:rPr lang="en-US" sz="2400" dirty="0" smtClean="0"/>
              <a:t>(Actual delivery optional)</a:t>
            </a:r>
            <a:endParaRPr lang="en-US" sz="2400" dirty="0"/>
          </a:p>
        </p:txBody>
      </p:sp>
      <p:sp>
        <p:nvSpPr>
          <p:cNvPr id="21" name="TextBox 20"/>
          <p:cNvSpPr txBox="1"/>
          <p:nvPr/>
        </p:nvSpPr>
        <p:spPr>
          <a:xfrm>
            <a:off x="214588" y="4110841"/>
            <a:ext cx="3098925" cy="1754326"/>
          </a:xfrm>
          <a:prstGeom prst="rect">
            <a:avLst/>
          </a:prstGeom>
          <a:noFill/>
        </p:spPr>
        <p:txBody>
          <a:bodyPr wrap="none" rtlCol="0">
            <a:spAutoFit/>
          </a:bodyPr>
          <a:lstStyle/>
          <a:p>
            <a:pPr marL="285750" indent="-285750">
              <a:buFont typeface="Arial"/>
              <a:buChar char="•"/>
            </a:pPr>
            <a:r>
              <a:rPr lang="en-US" sz="3600" dirty="0" smtClean="0"/>
              <a:t>Higher quality</a:t>
            </a:r>
          </a:p>
          <a:p>
            <a:pPr marL="285750" indent="-285750">
              <a:buFont typeface="Arial"/>
              <a:buChar char="•"/>
            </a:pPr>
            <a:r>
              <a:rPr lang="en-US" sz="3600" dirty="0" smtClean="0"/>
              <a:t>Real visibility</a:t>
            </a:r>
          </a:p>
          <a:p>
            <a:pPr marL="285750" indent="-285750">
              <a:buFont typeface="Arial"/>
              <a:buChar char="•"/>
            </a:pPr>
            <a:r>
              <a:rPr lang="en-US" sz="3600" dirty="0" smtClean="0"/>
              <a:t>Quick change</a:t>
            </a:r>
          </a:p>
        </p:txBody>
      </p:sp>
    </p:spTree>
    <p:extLst>
      <p:ext uri="{BB962C8B-B14F-4D97-AF65-F5344CB8AC3E}">
        <p14:creationId xmlns:p14="http://schemas.microsoft.com/office/powerpoint/2010/main" val="3008909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Teams… using Traditional Integration</a:t>
            </a:r>
            <a:endParaRPr lang="en-US" dirty="0"/>
          </a:p>
        </p:txBody>
      </p:sp>
      <p:cxnSp>
        <p:nvCxnSpPr>
          <p:cNvPr id="9" name="Straight Connector 8"/>
          <p:cNvCxnSpPr/>
          <p:nvPr/>
        </p:nvCxnSpPr>
        <p:spPr>
          <a:xfrm>
            <a:off x="1219200" y="189865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3"/>
          <p:cNvSpPr>
            <a:spLocks noChangeArrowheads="1"/>
          </p:cNvSpPr>
          <p:nvPr/>
        </p:nvSpPr>
        <p:spPr bwMode="auto">
          <a:xfrm>
            <a:off x="1295400" y="2051050"/>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cxnSp>
        <p:nvCxnSpPr>
          <p:cNvPr id="25" name="Straight Connector 24"/>
          <p:cNvCxnSpPr/>
          <p:nvPr/>
        </p:nvCxnSpPr>
        <p:spPr>
          <a:xfrm>
            <a:off x="2819400" y="189865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Rectangle 3"/>
          <p:cNvSpPr>
            <a:spLocks noChangeArrowheads="1"/>
          </p:cNvSpPr>
          <p:nvPr/>
        </p:nvSpPr>
        <p:spPr bwMode="auto">
          <a:xfrm>
            <a:off x="2209800" y="2279650"/>
            <a:ext cx="5334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8" name="Rectangle 3"/>
          <p:cNvSpPr>
            <a:spLocks noChangeArrowheads="1"/>
          </p:cNvSpPr>
          <p:nvPr/>
        </p:nvSpPr>
        <p:spPr bwMode="auto">
          <a:xfrm>
            <a:off x="1295400" y="2279650"/>
            <a:ext cx="8382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cxnSp>
        <p:nvCxnSpPr>
          <p:cNvPr id="51" name="Straight Connector 50"/>
          <p:cNvCxnSpPr/>
          <p:nvPr/>
        </p:nvCxnSpPr>
        <p:spPr>
          <a:xfrm>
            <a:off x="4419600" y="189865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4" name="Rectangle 3"/>
          <p:cNvSpPr>
            <a:spLocks noChangeArrowheads="1"/>
          </p:cNvSpPr>
          <p:nvPr/>
        </p:nvSpPr>
        <p:spPr bwMode="auto">
          <a:xfrm>
            <a:off x="1295400" y="2508250"/>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135" name="Rectangle 3"/>
          <p:cNvSpPr>
            <a:spLocks noChangeArrowheads="1"/>
          </p:cNvSpPr>
          <p:nvPr/>
        </p:nvSpPr>
        <p:spPr bwMode="auto">
          <a:xfrm>
            <a:off x="2895600" y="2279650"/>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136" name="Rectangle 3"/>
          <p:cNvSpPr>
            <a:spLocks noChangeArrowheads="1"/>
          </p:cNvSpPr>
          <p:nvPr/>
        </p:nvSpPr>
        <p:spPr bwMode="auto">
          <a:xfrm>
            <a:off x="2901950" y="2051050"/>
            <a:ext cx="5334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140" name="Rectangle 3"/>
          <p:cNvSpPr>
            <a:spLocks noChangeArrowheads="1"/>
          </p:cNvSpPr>
          <p:nvPr/>
        </p:nvSpPr>
        <p:spPr bwMode="auto">
          <a:xfrm>
            <a:off x="3505200" y="2051050"/>
            <a:ext cx="8382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141" name="Rectangle 3"/>
          <p:cNvSpPr>
            <a:spLocks noChangeArrowheads="1"/>
          </p:cNvSpPr>
          <p:nvPr/>
        </p:nvSpPr>
        <p:spPr bwMode="auto">
          <a:xfrm>
            <a:off x="2895600" y="2508250"/>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142" name="Rectangle 3"/>
          <p:cNvSpPr>
            <a:spLocks noChangeArrowheads="1"/>
          </p:cNvSpPr>
          <p:nvPr/>
        </p:nvSpPr>
        <p:spPr bwMode="auto">
          <a:xfrm>
            <a:off x="4502150" y="2279650"/>
            <a:ext cx="5334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143" name="Rectangle 3"/>
          <p:cNvSpPr>
            <a:spLocks noChangeArrowheads="1"/>
          </p:cNvSpPr>
          <p:nvPr/>
        </p:nvSpPr>
        <p:spPr bwMode="auto">
          <a:xfrm>
            <a:off x="5105400" y="2279650"/>
            <a:ext cx="8382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144" name="Rectangle 3"/>
          <p:cNvSpPr>
            <a:spLocks noChangeArrowheads="1"/>
          </p:cNvSpPr>
          <p:nvPr/>
        </p:nvSpPr>
        <p:spPr bwMode="auto">
          <a:xfrm>
            <a:off x="5410200" y="2051050"/>
            <a:ext cx="5334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145" name="Rectangle 3"/>
          <p:cNvSpPr>
            <a:spLocks noChangeArrowheads="1"/>
          </p:cNvSpPr>
          <p:nvPr/>
        </p:nvSpPr>
        <p:spPr bwMode="auto">
          <a:xfrm>
            <a:off x="4508500" y="2051050"/>
            <a:ext cx="8382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150" name="Rectangle 3"/>
          <p:cNvSpPr>
            <a:spLocks noChangeArrowheads="1"/>
          </p:cNvSpPr>
          <p:nvPr/>
        </p:nvSpPr>
        <p:spPr bwMode="auto">
          <a:xfrm>
            <a:off x="5410200" y="2514600"/>
            <a:ext cx="5334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151" name="Rectangle 3"/>
          <p:cNvSpPr>
            <a:spLocks noChangeArrowheads="1"/>
          </p:cNvSpPr>
          <p:nvPr/>
        </p:nvSpPr>
        <p:spPr bwMode="auto">
          <a:xfrm>
            <a:off x="4502150" y="2508250"/>
            <a:ext cx="8382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cxnSp>
        <p:nvCxnSpPr>
          <p:cNvPr id="152" name="Straight Connector 151"/>
          <p:cNvCxnSpPr/>
          <p:nvPr/>
        </p:nvCxnSpPr>
        <p:spPr>
          <a:xfrm>
            <a:off x="6019800" y="189865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7620000" y="19050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4" name="TextBox 153"/>
          <p:cNvSpPr txBox="1"/>
          <p:nvPr/>
        </p:nvSpPr>
        <p:spPr>
          <a:xfrm>
            <a:off x="6195568" y="1007403"/>
            <a:ext cx="1227582" cy="766364"/>
          </a:xfrm>
          <a:prstGeom prst="rect">
            <a:avLst/>
          </a:prstGeom>
          <a:noFill/>
        </p:spPr>
        <p:txBody>
          <a:bodyPr wrap="none" rtlCol="0">
            <a:spAutoFit/>
          </a:bodyPr>
          <a:lstStyle/>
          <a:p>
            <a:pPr>
              <a:lnSpc>
                <a:spcPct val="80000"/>
              </a:lnSpc>
            </a:pPr>
            <a:r>
              <a:rPr lang="en-US" dirty="0" smtClean="0"/>
              <a:t>Integration</a:t>
            </a:r>
          </a:p>
          <a:p>
            <a:pPr>
              <a:lnSpc>
                <a:spcPct val="80000"/>
              </a:lnSpc>
            </a:pPr>
            <a:r>
              <a:rPr lang="en-US" dirty="0" smtClean="0"/>
              <a:t>Testing</a:t>
            </a:r>
          </a:p>
          <a:p>
            <a:pPr>
              <a:lnSpc>
                <a:spcPct val="80000"/>
              </a:lnSpc>
            </a:pPr>
            <a:r>
              <a:rPr lang="en-US" dirty="0" smtClean="0"/>
              <a:t>Hardening</a:t>
            </a:r>
            <a:endParaRPr lang="en-US" dirty="0"/>
          </a:p>
        </p:txBody>
      </p:sp>
      <p:cxnSp>
        <p:nvCxnSpPr>
          <p:cNvPr id="225" name="Straight Connector 224"/>
          <p:cNvCxnSpPr/>
          <p:nvPr/>
        </p:nvCxnSpPr>
        <p:spPr>
          <a:xfrm>
            <a:off x="1219200" y="31877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a:off x="2819400" y="31877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a:off x="4419600" y="31877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a:off x="7620000" y="319405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1219200" y="448945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a:off x="2819400" y="448945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4419600" y="448945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7620000" y="44958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5" name="Rectangle 3"/>
          <p:cNvSpPr>
            <a:spLocks noChangeArrowheads="1"/>
          </p:cNvSpPr>
          <p:nvPr/>
        </p:nvSpPr>
        <p:spPr bwMode="auto">
          <a:xfrm>
            <a:off x="2895600" y="3346450"/>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36" name="Rectangle 3"/>
          <p:cNvSpPr>
            <a:spLocks noChangeArrowheads="1"/>
          </p:cNvSpPr>
          <p:nvPr/>
        </p:nvSpPr>
        <p:spPr bwMode="auto">
          <a:xfrm>
            <a:off x="3810000" y="3575050"/>
            <a:ext cx="5334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37" name="Rectangle 3"/>
          <p:cNvSpPr>
            <a:spLocks noChangeArrowheads="1"/>
          </p:cNvSpPr>
          <p:nvPr/>
        </p:nvSpPr>
        <p:spPr bwMode="auto">
          <a:xfrm>
            <a:off x="2895600" y="3575050"/>
            <a:ext cx="8382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38" name="Rectangle 3"/>
          <p:cNvSpPr>
            <a:spLocks noChangeArrowheads="1"/>
          </p:cNvSpPr>
          <p:nvPr/>
        </p:nvSpPr>
        <p:spPr bwMode="auto">
          <a:xfrm>
            <a:off x="2895600" y="3803650"/>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39" name="Rectangle 3"/>
          <p:cNvSpPr>
            <a:spLocks noChangeArrowheads="1"/>
          </p:cNvSpPr>
          <p:nvPr/>
        </p:nvSpPr>
        <p:spPr bwMode="auto">
          <a:xfrm>
            <a:off x="1295400" y="3575050"/>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40" name="Rectangle 3"/>
          <p:cNvSpPr>
            <a:spLocks noChangeArrowheads="1"/>
          </p:cNvSpPr>
          <p:nvPr/>
        </p:nvSpPr>
        <p:spPr bwMode="auto">
          <a:xfrm>
            <a:off x="1301750" y="3346450"/>
            <a:ext cx="5334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41" name="Rectangle 3"/>
          <p:cNvSpPr>
            <a:spLocks noChangeArrowheads="1"/>
          </p:cNvSpPr>
          <p:nvPr/>
        </p:nvSpPr>
        <p:spPr bwMode="auto">
          <a:xfrm>
            <a:off x="1905000" y="3346450"/>
            <a:ext cx="8382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42" name="Rectangle 3"/>
          <p:cNvSpPr>
            <a:spLocks noChangeArrowheads="1"/>
          </p:cNvSpPr>
          <p:nvPr/>
        </p:nvSpPr>
        <p:spPr bwMode="auto">
          <a:xfrm>
            <a:off x="1295400" y="3803650"/>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43" name="Rectangle 3"/>
          <p:cNvSpPr>
            <a:spLocks noChangeArrowheads="1"/>
          </p:cNvSpPr>
          <p:nvPr/>
        </p:nvSpPr>
        <p:spPr bwMode="auto">
          <a:xfrm>
            <a:off x="4495800" y="3575050"/>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44" name="Rectangle 3"/>
          <p:cNvSpPr>
            <a:spLocks noChangeArrowheads="1"/>
          </p:cNvSpPr>
          <p:nvPr/>
        </p:nvSpPr>
        <p:spPr bwMode="auto">
          <a:xfrm>
            <a:off x="4502150" y="3346450"/>
            <a:ext cx="5334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45" name="Rectangle 3"/>
          <p:cNvSpPr>
            <a:spLocks noChangeArrowheads="1"/>
          </p:cNvSpPr>
          <p:nvPr/>
        </p:nvSpPr>
        <p:spPr bwMode="auto">
          <a:xfrm>
            <a:off x="5105400" y="3346450"/>
            <a:ext cx="8382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46" name="Rectangle 3"/>
          <p:cNvSpPr>
            <a:spLocks noChangeArrowheads="1"/>
          </p:cNvSpPr>
          <p:nvPr/>
        </p:nvSpPr>
        <p:spPr bwMode="auto">
          <a:xfrm>
            <a:off x="4495800" y="3803650"/>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47" name="Rectangle 3"/>
          <p:cNvSpPr>
            <a:spLocks noChangeArrowheads="1"/>
          </p:cNvSpPr>
          <p:nvPr/>
        </p:nvSpPr>
        <p:spPr bwMode="auto">
          <a:xfrm>
            <a:off x="1301750" y="4646214"/>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48" name="Rectangle 3"/>
          <p:cNvSpPr>
            <a:spLocks noChangeArrowheads="1"/>
          </p:cNvSpPr>
          <p:nvPr/>
        </p:nvSpPr>
        <p:spPr bwMode="auto">
          <a:xfrm>
            <a:off x="2216150" y="4874814"/>
            <a:ext cx="5334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49" name="Rectangle 3"/>
          <p:cNvSpPr>
            <a:spLocks noChangeArrowheads="1"/>
          </p:cNvSpPr>
          <p:nvPr/>
        </p:nvSpPr>
        <p:spPr bwMode="auto">
          <a:xfrm>
            <a:off x="1301750" y="4874814"/>
            <a:ext cx="8382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50" name="Rectangle 3"/>
          <p:cNvSpPr>
            <a:spLocks noChangeArrowheads="1"/>
          </p:cNvSpPr>
          <p:nvPr/>
        </p:nvSpPr>
        <p:spPr bwMode="auto">
          <a:xfrm>
            <a:off x="1301750" y="5103414"/>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51" name="Rectangle 3"/>
          <p:cNvSpPr>
            <a:spLocks noChangeArrowheads="1"/>
          </p:cNvSpPr>
          <p:nvPr/>
        </p:nvSpPr>
        <p:spPr bwMode="auto">
          <a:xfrm>
            <a:off x="2895600" y="4874814"/>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52" name="Rectangle 3"/>
          <p:cNvSpPr>
            <a:spLocks noChangeArrowheads="1"/>
          </p:cNvSpPr>
          <p:nvPr/>
        </p:nvSpPr>
        <p:spPr bwMode="auto">
          <a:xfrm>
            <a:off x="2901950" y="4646214"/>
            <a:ext cx="5334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53" name="Rectangle 3"/>
          <p:cNvSpPr>
            <a:spLocks noChangeArrowheads="1"/>
          </p:cNvSpPr>
          <p:nvPr/>
        </p:nvSpPr>
        <p:spPr bwMode="auto">
          <a:xfrm>
            <a:off x="3505200" y="4646214"/>
            <a:ext cx="8382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54" name="Rectangle 3"/>
          <p:cNvSpPr>
            <a:spLocks noChangeArrowheads="1"/>
          </p:cNvSpPr>
          <p:nvPr/>
        </p:nvSpPr>
        <p:spPr bwMode="auto">
          <a:xfrm>
            <a:off x="2895600" y="5103414"/>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55" name="Rectangle 3"/>
          <p:cNvSpPr>
            <a:spLocks noChangeArrowheads="1"/>
          </p:cNvSpPr>
          <p:nvPr/>
        </p:nvSpPr>
        <p:spPr bwMode="auto">
          <a:xfrm>
            <a:off x="4495800" y="4646214"/>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56" name="Rectangle 3"/>
          <p:cNvSpPr>
            <a:spLocks noChangeArrowheads="1"/>
          </p:cNvSpPr>
          <p:nvPr/>
        </p:nvSpPr>
        <p:spPr bwMode="auto">
          <a:xfrm>
            <a:off x="5410200" y="4874814"/>
            <a:ext cx="5334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57" name="Rectangle 3"/>
          <p:cNvSpPr>
            <a:spLocks noChangeArrowheads="1"/>
          </p:cNvSpPr>
          <p:nvPr/>
        </p:nvSpPr>
        <p:spPr bwMode="auto">
          <a:xfrm>
            <a:off x="4495800" y="4874814"/>
            <a:ext cx="8382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58" name="Rectangle 3"/>
          <p:cNvSpPr>
            <a:spLocks noChangeArrowheads="1"/>
          </p:cNvSpPr>
          <p:nvPr/>
        </p:nvSpPr>
        <p:spPr bwMode="auto">
          <a:xfrm>
            <a:off x="4495800" y="5103414"/>
            <a:ext cx="1447800" cy="152400"/>
          </a:xfrm>
          <a:prstGeom prst="rect">
            <a:avLst/>
          </a:prstGeom>
          <a:gradFill>
            <a:gsLst>
              <a:gs pos="0">
                <a:srgbClr val="FFFFA7"/>
              </a:gs>
              <a:gs pos="50000">
                <a:srgbClr val="FFFF69"/>
              </a:gs>
            </a:gsLst>
            <a:lin ang="5400000" scaled="0"/>
          </a:gradFill>
          <a:ln w="6350" cap="flat" cmpd="sng" algn="ctr">
            <a:solidFill>
              <a:schemeClr val="tx1"/>
            </a:solidFill>
            <a:prstDash val="solid"/>
            <a:round/>
            <a:headEnd type="none" w="med" len="med"/>
            <a:tailEnd type="none" w="med" len="med"/>
          </a:ln>
          <a:effectLst>
            <a:outerShdw blurRad="50800" dist="12700" dir="2700000" algn="tl" rotWithShape="0">
              <a:srgbClr val="000000">
                <a:alpha val="43000"/>
              </a:srgbClr>
            </a:outerShdw>
          </a:effectLst>
        </p:spPr>
        <p:txBody>
          <a:bodyPr/>
          <a:lstStyle/>
          <a:p>
            <a:pPr algn="l">
              <a:defRPr/>
            </a:pPr>
            <a:endParaRPr lang="en-US" sz="800" b="1" dirty="0"/>
          </a:p>
        </p:txBody>
      </p:sp>
      <p:sp>
        <p:nvSpPr>
          <p:cNvPr id="261" name="Rounded Rectangular Callout 260"/>
          <p:cNvSpPr/>
          <p:nvPr/>
        </p:nvSpPr>
        <p:spPr>
          <a:xfrm>
            <a:off x="7924800" y="1263650"/>
            <a:ext cx="990600" cy="476250"/>
          </a:xfrm>
          <a:prstGeom prst="wedgeRoundRectCallout">
            <a:avLst>
              <a:gd name="adj1" fmla="val -77438"/>
              <a:gd name="adj2" fmla="val 7277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Done!</a:t>
            </a:r>
            <a:endParaRPr lang="en-US" sz="2400" dirty="0"/>
          </a:p>
        </p:txBody>
      </p:sp>
      <p:sp>
        <p:nvSpPr>
          <p:cNvPr id="262" name="Rounded Rectangular Callout 261"/>
          <p:cNvSpPr/>
          <p:nvPr/>
        </p:nvSpPr>
        <p:spPr>
          <a:xfrm>
            <a:off x="7924800" y="2574925"/>
            <a:ext cx="990600" cy="476250"/>
          </a:xfrm>
          <a:prstGeom prst="wedgeRoundRectCallout">
            <a:avLst>
              <a:gd name="adj1" fmla="val -77438"/>
              <a:gd name="adj2" fmla="val 7277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Done!</a:t>
            </a:r>
            <a:endParaRPr lang="en-US" sz="2400" dirty="0"/>
          </a:p>
        </p:txBody>
      </p:sp>
      <p:sp>
        <p:nvSpPr>
          <p:cNvPr id="263" name="Rounded Rectangular Callout 262"/>
          <p:cNvSpPr/>
          <p:nvPr/>
        </p:nvSpPr>
        <p:spPr>
          <a:xfrm>
            <a:off x="7899400" y="3863975"/>
            <a:ext cx="990600" cy="476250"/>
          </a:xfrm>
          <a:prstGeom prst="wedgeRoundRectCallout">
            <a:avLst>
              <a:gd name="adj1" fmla="val -77438"/>
              <a:gd name="adj2" fmla="val 7277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Done!</a:t>
            </a:r>
            <a:endParaRPr lang="en-US" sz="2400" dirty="0"/>
          </a:p>
        </p:txBody>
      </p:sp>
      <p:sp>
        <p:nvSpPr>
          <p:cNvPr id="293" name="Left Brace 292"/>
          <p:cNvSpPr/>
          <p:nvPr/>
        </p:nvSpPr>
        <p:spPr>
          <a:xfrm rot="5400000">
            <a:off x="1880553" y="801055"/>
            <a:ext cx="274319" cy="1603374"/>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 name="TextBox 293"/>
          <p:cNvSpPr txBox="1"/>
          <p:nvPr/>
        </p:nvSpPr>
        <p:spPr>
          <a:xfrm>
            <a:off x="1152741" y="1154668"/>
            <a:ext cx="1749209" cy="369332"/>
          </a:xfrm>
          <a:prstGeom prst="rect">
            <a:avLst/>
          </a:prstGeom>
          <a:noFill/>
        </p:spPr>
        <p:txBody>
          <a:bodyPr wrap="none" rtlCol="0">
            <a:spAutoFit/>
          </a:bodyPr>
          <a:lstStyle/>
          <a:p>
            <a:pPr algn="ctr"/>
            <a:r>
              <a:rPr lang="en-US" dirty="0" smtClean="0"/>
              <a:t>Iteration (Sprint)</a:t>
            </a:r>
            <a:endParaRPr lang="en-US" dirty="0"/>
          </a:p>
        </p:txBody>
      </p:sp>
      <p:cxnSp>
        <p:nvCxnSpPr>
          <p:cNvPr id="295" name="Straight Connector 294"/>
          <p:cNvCxnSpPr/>
          <p:nvPr/>
        </p:nvCxnSpPr>
        <p:spPr>
          <a:xfrm flipH="1">
            <a:off x="7537450" y="1981200"/>
            <a:ext cx="6350" cy="3670300"/>
          </a:xfrm>
          <a:prstGeom prst="line">
            <a:avLst/>
          </a:prstGeom>
          <a:ln>
            <a:solidFill>
              <a:schemeClr val="bg1">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flipH="1">
            <a:off x="7239000" y="1981200"/>
            <a:ext cx="6350" cy="3670300"/>
          </a:xfrm>
          <a:prstGeom prst="line">
            <a:avLst/>
          </a:prstGeom>
          <a:ln>
            <a:solidFill>
              <a:schemeClr val="bg1">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flipH="1">
            <a:off x="6934200" y="1981200"/>
            <a:ext cx="6350" cy="3670300"/>
          </a:xfrm>
          <a:prstGeom prst="line">
            <a:avLst/>
          </a:prstGeom>
          <a:ln>
            <a:solidFill>
              <a:schemeClr val="bg1">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flipH="1">
            <a:off x="6629400" y="1981200"/>
            <a:ext cx="6350" cy="3670300"/>
          </a:xfrm>
          <a:prstGeom prst="line">
            <a:avLst/>
          </a:prstGeom>
          <a:ln>
            <a:solidFill>
              <a:schemeClr val="bg1">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flipH="1">
            <a:off x="6324600" y="1981200"/>
            <a:ext cx="6350" cy="3670300"/>
          </a:xfrm>
          <a:prstGeom prst="line">
            <a:avLst/>
          </a:prstGeom>
          <a:ln>
            <a:solidFill>
              <a:schemeClr val="bg1">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a:off x="6019800" y="31877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a:off x="6019800" y="44958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04" name="Group 303"/>
          <p:cNvGrpSpPr/>
          <p:nvPr/>
        </p:nvGrpSpPr>
        <p:grpSpPr>
          <a:xfrm>
            <a:off x="435630" y="2014052"/>
            <a:ext cx="625003" cy="611830"/>
            <a:chOff x="3886200" y="1828800"/>
            <a:chExt cx="625003" cy="611830"/>
          </a:xfrm>
        </p:grpSpPr>
        <p:grpSp>
          <p:nvGrpSpPr>
            <p:cNvPr id="309" name="Group 308"/>
            <p:cNvGrpSpPr/>
            <p:nvPr/>
          </p:nvGrpSpPr>
          <p:grpSpPr>
            <a:xfrm>
              <a:off x="4213697" y="1828800"/>
              <a:ext cx="91603" cy="154630"/>
              <a:chOff x="7543800" y="1905000"/>
              <a:chExt cx="533400" cy="800100"/>
            </a:xfrm>
          </p:grpSpPr>
          <p:sp>
            <p:nvSpPr>
              <p:cNvPr id="33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38" name="Oval 33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10" name="Group 309"/>
            <p:cNvGrpSpPr/>
            <p:nvPr/>
          </p:nvGrpSpPr>
          <p:grpSpPr>
            <a:xfrm>
              <a:off x="4419600" y="2057400"/>
              <a:ext cx="91603" cy="154630"/>
              <a:chOff x="7543800" y="1905000"/>
              <a:chExt cx="533400" cy="800100"/>
            </a:xfrm>
          </p:grpSpPr>
          <p:sp>
            <p:nvSpPr>
              <p:cNvPr id="33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36" name="Oval 33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11" name="Group 310"/>
            <p:cNvGrpSpPr/>
            <p:nvPr/>
          </p:nvGrpSpPr>
          <p:grpSpPr>
            <a:xfrm>
              <a:off x="3946997" y="1905000"/>
              <a:ext cx="91603" cy="154630"/>
              <a:chOff x="7543800" y="1905000"/>
              <a:chExt cx="533400" cy="800100"/>
            </a:xfrm>
          </p:grpSpPr>
          <p:sp>
            <p:nvSpPr>
              <p:cNvPr id="33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34" name="Oval 33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12" name="Group 311"/>
            <p:cNvGrpSpPr/>
            <p:nvPr/>
          </p:nvGrpSpPr>
          <p:grpSpPr>
            <a:xfrm>
              <a:off x="4076700" y="2286000"/>
              <a:ext cx="91603" cy="154630"/>
              <a:chOff x="7543800" y="1905000"/>
              <a:chExt cx="533400" cy="800100"/>
            </a:xfrm>
          </p:grpSpPr>
          <p:sp>
            <p:nvSpPr>
              <p:cNvPr id="33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32" name="Oval 33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13" name="Group 312"/>
            <p:cNvGrpSpPr/>
            <p:nvPr/>
          </p:nvGrpSpPr>
          <p:grpSpPr>
            <a:xfrm>
              <a:off x="4213697" y="2283770"/>
              <a:ext cx="91603" cy="154630"/>
              <a:chOff x="7543800" y="1905000"/>
              <a:chExt cx="533400" cy="800100"/>
            </a:xfrm>
          </p:grpSpPr>
          <p:sp>
            <p:nvSpPr>
              <p:cNvPr id="32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30" name="Oval 32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14" name="Group 313"/>
            <p:cNvGrpSpPr/>
            <p:nvPr/>
          </p:nvGrpSpPr>
          <p:grpSpPr>
            <a:xfrm>
              <a:off x="4327997" y="1905000"/>
              <a:ext cx="91603" cy="154630"/>
              <a:chOff x="7543800" y="1905000"/>
              <a:chExt cx="533400" cy="800100"/>
            </a:xfrm>
          </p:grpSpPr>
          <p:sp>
            <p:nvSpPr>
              <p:cNvPr id="32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28" name="Oval 32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15" name="Group 314"/>
            <p:cNvGrpSpPr/>
            <p:nvPr/>
          </p:nvGrpSpPr>
          <p:grpSpPr>
            <a:xfrm>
              <a:off x="4076700" y="1831030"/>
              <a:ext cx="91603" cy="154630"/>
              <a:chOff x="7543800" y="1905000"/>
              <a:chExt cx="533400" cy="800100"/>
            </a:xfrm>
          </p:grpSpPr>
          <p:sp>
            <p:nvSpPr>
              <p:cNvPr id="32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26" name="Oval 32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16" name="Group 315"/>
            <p:cNvGrpSpPr/>
            <p:nvPr/>
          </p:nvGrpSpPr>
          <p:grpSpPr>
            <a:xfrm>
              <a:off x="3886200" y="2059630"/>
              <a:ext cx="91603" cy="154630"/>
              <a:chOff x="7543800" y="1905000"/>
              <a:chExt cx="533400" cy="800100"/>
            </a:xfrm>
          </p:grpSpPr>
          <p:sp>
            <p:nvSpPr>
              <p:cNvPr id="32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24" name="Oval 32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17" name="Group 316"/>
            <p:cNvGrpSpPr/>
            <p:nvPr/>
          </p:nvGrpSpPr>
          <p:grpSpPr>
            <a:xfrm>
              <a:off x="4327997" y="2207570"/>
              <a:ext cx="91603" cy="154630"/>
              <a:chOff x="7543800" y="1905000"/>
              <a:chExt cx="533400" cy="800100"/>
            </a:xfrm>
          </p:grpSpPr>
          <p:sp>
            <p:nvSpPr>
              <p:cNvPr id="32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22" name="Oval 32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18" name="Group 317"/>
            <p:cNvGrpSpPr/>
            <p:nvPr/>
          </p:nvGrpSpPr>
          <p:grpSpPr>
            <a:xfrm>
              <a:off x="3946997" y="2207570"/>
              <a:ext cx="91603" cy="154630"/>
              <a:chOff x="7543800" y="1905000"/>
              <a:chExt cx="533400" cy="800100"/>
            </a:xfrm>
          </p:grpSpPr>
          <p:sp>
            <p:nvSpPr>
              <p:cNvPr id="31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20" name="Oval 31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sp>
        <p:nvSpPr>
          <p:cNvPr id="308" name="TextBox 307"/>
          <p:cNvSpPr txBox="1"/>
          <p:nvPr/>
        </p:nvSpPr>
        <p:spPr>
          <a:xfrm>
            <a:off x="-6958890" y="1115870"/>
            <a:ext cx="2903359" cy="461665"/>
          </a:xfrm>
          <a:prstGeom prst="rect">
            <a:avLst/>
          </a:prstGeom>
          <a:noFill/>
        </p:spPr>
        <p:txBody>
          <a:bodyPr wrap="none" rtlCol="0">
            <a:spAutoFit/>
          </a:bodyPr>
          <a:lstStyle/>
          <a:p>
            <a:pPr marL="457200" indent="-457200">
              <a:buFont typeface="+mj-lt"/>
              <a:buAutoNum type="arabicPeriod" startAt="2"/>
            </a:pPr>
            <a:r>
              <a:rPr lang="en-US" sz="2400" dirty="0" smtClean="0"/>
              <a:t>Multi-team Agility</a:t>
            </a:r>
          </a:p>
        </p:txBody>
      </p:sp>
      <p:grpSp>
        <p:nvGrpSpPr>
          <p:cNvPr id="369" name="Group 368"/>
          <p:cNvGrpSpPr/>
          <p:nvPr/>
        </p:nvGrpSpPr>
        <p:grpSpPr>
          <a:xfrm>
            <a:off x="441797" y="3350570"/>
            <a:ext cx="625003" cy="611830"/>
            <a:chOff x="3886200" y="1828800"/>
            <a:chExt cx="625003" cy="611830"/>
          </a:xfrm>
        </p:grpSpPr>
        <p:grpSp>
          <p:nvGrpSpPr>
            <p:cNvPr id="370" name="Group 369"/>
            <p:cNvGrpSpPr/>
            <p:nvPr/>
          </p:nvGrpSpPr>
          <p:grpSpPr>
            <a:xfrm>
              <a:off x="4213697" y="1828800"/>
              <a:ext cx="91603" cy="154630"/>
              <a:chOff x="7543800" y="1905000"/>
              <a:chExt cx="533400" cy="800100"/>
            </a:xfrm>
          </p:grpSpPr>
          <p:sp>
            <p:nvSpPr>
              <p:cNvPr id="39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99" name="Oval 39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71" name="Group 370"/>
            <p:cNvGrpSpPr/>
            <p:nvPr/>
          </p:nvGrpSpPr>
          <p:grpSpPr>
            <a:xfrm>
              <a:off x="4419600" y="2057400"/>
              <a:ext cx="91603" cy="154630"/>
              <a:chOff x="7543800" y="1905000"/>
              <a:chExt cx="533400" cy="800100"/>
            </a:xfrm>
          </p:grpSpPr>
          <p:sp>
            <p:nvSpPr>
              <p:cNvPr id="39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97" name="Oval 39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72" name="Group 371"/>
            <p:cNvGrpSpPr/>
            <p:nvPr/>
          </p:nvGrpSpPr>
          <p:grpSpPr>
            <a:xfrm>
              <a:off x="3946997" y="1905000"/>
              <a:ext cx="91603" cy="154630"/>
              <a:chOff x="7543800" y="1905000"/>
              <a:chExt cx="533400" cy="800100"/>
            </a:xfrm>
          </p:grpSpPr>
          <p:sp>
            <p:nvSpPr>
              <p:cNvPr id="39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95" name="Oval 39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73" name="Group 372"/>
            <p:cNvGrpSpPr/>
            <p:nvPr/>
          </p:nvGrpSpPr>
          <p:grpSpPr>
            <a:xfrm>
              <a:off x="4076700" y="2286000"/>
              <a:ext cx="91603" cy="154630"/>
              <a:chOff x="7543800" y="1905000"/>
              <a:chExt cx="533400" cy="800100"/>
            </a:xfrm>
          </p:grpSpPr>
          <p:sp>
            <p:nvSpPr>
              <p:cNvPr id="39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93" name="Oval 39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74" name="Group 373"/>
            <p:cNvGrpSpPr/>
            <p:nvPr/>
          </p:nvGrpSpPr>
          <p:grpSpPr>
            <a:xfrm>
              <a:off x="4213697" y="2283770"/>
              <a:ext cx="91603" cy="154630"/>
              <a:chOff x="7543800" y="1905000"/>
              <a:chExt cx="533400" cy="800100"/>
            </a:xfrm>
          </p:grpSpPr>
          <p:sp>
            <p:nvSpPr>
              <p:cNvPr id="39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91" name="Oval 39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75" name="Group 374"/>
            <p:cNvGrpSpPr/>
            <p:nvPr/>
          </p:nvGrpSpPr>
          <p:grpSpPr>
            <a:xfrm>
              <a:off x="4327997" y="1905000"/>
              <a:ext cx="91603" cy="154630"/>
              <a:chOff x="7543800" y="1905000"/>
              <a:chExt cx="533400" cy="800100"/>
            </a:xfrm>
          </p:grpSpPr>
          <p:sp>
            <p:nvSpPr>
              <p:cNvPr id="38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89" name="Oval 38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76" name="Group 375"/>
            <p:cNvGrpSpPr/>
            <p:nvPr/>
          </p:nvGrpSpPr>
          <p:grpSpPr>
            <a:xfrm>
              <a:off x="4076700" y="1831030"/>
              <a:ext cx="91603" cy="154630"/>
              <a:chOff x="7543800" y="1905000"/>
              <a:chExt cx="533400" cy="800100"/>
            </a:xfrm>
          </p:grpSpPr>
          <p:sp>
            <p:nvSpPr>
              <p:cNvPr id="38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87" name="Oval 38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77" name="Group 376"/>
            <p:cNvGrpSpPr/>
            <p:nvPr/>
          </p:nvGrpSpPr>
          <p:grpSpPr>
            <a:xfrm>
              <a:off x="3886200" y="2059630"/>
              <a:ext cx="91603" cy="154630"/>
              <a:chOff x="7543800" y="1905000"/>
              <a:chExt cx="533400" cy="800100"/>
            </a:xfrm>
          </p:grpSpPr>
          <p:sp>
            <p:nvSpPr>
              <p:cNvPr id="38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85" name="Oval 38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78" name="Group 377"/>
            <p:cNvGrpSpPr/>
            <p:nvPr/>
          </p:nvGrpSpPr>
          <p:grpSpPr>
            <a:xfrm>
              <a:off x="4327997" y="2207570"/>
              <a:ext cx="91603" cy="154630"/>
              <a:chOff x="7543800" y="1905000"/>
              <a:chExt cx="533400" cy="800100"/>
            </a:xfrm>
          </p:grpSpPr>
          <p:sp>
            <p:nvSpPr>
              <p:cNvPr id="38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83" name="Oval 38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379" name="Group 378"/>
            <p:cNvGrpSpPr/>
            <p:nvPr/>
          </p:nvGrpSpPr>
          <p:grpSpPr>
            <a:xfrm>
              <a:off x="3946997" y="2207570"/>
              <a:ext cx="91603" cy="154630"/>
              <a:chOff x="7543800" y="1905000"/>
              <a:chExt cx="533400" cy="800100"/>
            </a:xfrm>
          </p:grpSpPr>
          <p:sp>
            <p:nvSpPr>
              <p:cNvPr id="38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381" name="Oval 38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grpSp>
        <p:nvGrpSpPr>
          <p:cNvPr id="400" name="Group 399"/>
          <p:cNvGrpSpPr/>
          <p:nvPr/>
        </p:nvGrpSpPr>
        <p:grpSpPr>
          <a:xfrm>
            <a:off x="441797" y="4645970"/>
            <a:ext cx="625003" cy="611830"/>
            <a:chOff x="3886200" y="1828800"/>
            <a:chExt cx="625003" cy="611830"/>
          </a:xfrm>
        </p:grpSpPr>
        <p:grpSp>
          <p:nvGrpSpPr>
            <p:cNvPr id="401" name="Group 400"/>
            <p:cNvGrpSpPr/>
            <p:nvPr/>
          </p:nvGrpSpPr>
          <p:grpSpPr>
            <a:xfrm>
              <a:off x="4213697" y="1828800"/>
              <a:ext cx="91603" cy="154630"/>
              <a:chOff x="7543800" y="1905000"/>
              <a:chExt cx="533400" cy="800100"/>
            </a:xfrm>
          </p:grpSpPr>
          <p:sp>
            <p:nvSpPr>
              <p:cNvPr id="42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430" name="Oval 42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402" name="Group 401"/>
            <p:cNvGrpSpPr/>
            <p:nvPr/>
          </p:nvGrpSpPr>
          <p:grpSpPr>
            <a:xfrm>
              <a:off x="4419600" y="2057400"/>
              <a:ext cx="91603" cy="154630"/>
              <a:chOff x="7543800" y="1905000"/>
              <a:chExt cx="533400" cy="800100"/>
            </a:xfrm>
          </p:grpSpPr>
          <p:sp>
            <p:nvSpPr>
              <p:cNvPr id="42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428" name="Oval 42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403" name="Group 402"/>
            <p:cNvGrpSpPr/>
            <p:nvPr/>
          </p:nvGrpSpPr>
          <p:grpSpPr>
            <a:xfrm>
              <a:off x="3946997" y="1905000"/>
              <a:ext cx="91603" cy="154630"/>
              <a:chOff x="7543800" y="1905000"/>
              <a:chExt cx="533400" cy="800100"/>
            </a:xfrm>
          </p:grpSpPr>
          <p:sp>
            <p:nvSpPr>
              <p:cNvPr id="42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426" name="Oval 42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404" name="Group 403"/>
            <p:cNvGrpSpPr/>
            <p:nvPr/>
          </p:nvGrpSpPr>
          <p:grpSpPr>
            <a:xfrm>
              <a:off x="4076700" y="2286000"/>
              <a:ext cx="91603" cy="154630"/>
              <a:chOff x="7543800" y="1905000"/>
              <a:chExt cx="533400" cy="800100"/>
            </a:xfrm>
          </p:grpSpPr>
          <p:sp>
            <p:nvSpPr>
              <p:cNvPr id="42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424" name="Oval 42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405" name="Group 404"/>
            <p:cNvGrpSpPr/>
            <p:nvPr/>
          </p:nvGrpSpPr>
          <p:grpSpPr>
            <a:xfrm>
              <a:off x="4213697" y="2283770"/>
              <a:ext cx="91603" cy="154630"/>
              <a:chOff x="7543800" y="1905000"/>
              <a:chExt cx="533400" cy="800100"/>
            </a:xfrm>
          </p:grpSpPr>
          <p:sp>
            <p:nvSpPr>
              <p:cNvPr id="42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422" name="Oval 42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406" name="Group 405"/>
            <p:cNvGrpSpPr/>
            <p:nvPr/>
          </p:nvGrpSpPr>
          <p:grpSpPr>
            <a:xfrm>
              <a:off x="4327997" y="1905000"/>
              <a:ext cx="91603" cy="154630"/>
              <a:chOff x="7543800" y="1905000"/>
              <a:chExt cx="533400" cy="800100"/>
            </a:xfrm>
          </p:grpSpPr>
          <p:sp>
            <p:nvSpPr>
              <p:cNvPr id="419"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420" name="Oval 419"/>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407" name="Group 406"/>
            <p:cNvGrpSpPr/>
            <p:nvPr/>
          </p:nvGrpSpPr>
          <p:grpSpPr>
            <a:xfrm>
              <a:off x="4076700" y="1831030"/>
              <a:ext cx="91603" cy="154630"/>
              <a:chOff x="7543800" y="1905000"/>
              <a:chExt cx="533400" cy="800100"/>
            </a:xfrm>
          </p:grpSpPr>
          <p:sp>
            <p:nvSpPr>
              <p:cNvPr id="417"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418" name="Oval 417"/>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408" name="Group 407"/>
            <p:cNvGrpSpPr/>
            <p:nvPr/>
          </p:nvGrpSpPr>
          <p:grpSpPr>
            <a:xfrm>
              <a:off x="3886200" y="2059630"/>
              <a:ext cx="91603" cy="154630"/>
              <a:chOff x="7543800" y="1905000"/>
              <a:chExt cx="533400" cy="800100"/>
            </a:xfrm>
          </p:grpSpPr>
          <p:sp>
            <p:nvSpPr>
              <p:cNvPr id="415"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416" name="Oval 415"/>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409" name="Group 408"/>
            <p:cNvGrpSpPr/>
            <p:nvPr/>
          </p:nvGrpSpPr>
          <p:grpSpPr>
            <a:xfrm>
              <a:off x="4327997" y="2207570"/>
              <a:ext cx="91603" cy="154630"/>
              <a:chOff x="7543800" y="1905000"/>
              <a:chExt cx="533400" cy="800100"/>
            </a:xfrm>
          </p:grpSpPr>
          <p:sp>
            <p:nvSpPr>
              <p:cNvPr id="413"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414" name="Oval 413"/>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nvGrpSpPr>
            <p:cNvPr id="410" name="Group 409"/>
            <p:cNvGrpSpPr/>
            <p:nvPr/>
          </p:nvGrpSpPr>
          <p:grpSpPr>
            <a:xfrm>
              <a:off x="3946997" y="2207570"/>
              <a:ext cx="91603" cy="154630"/>
              <a:chOff x="7543800" y="1905000"/>
              <a:chExt cx="533400" cy="800100"/>
            </a:xfrm>
          </p:grpSpPr>
          <p:sp>
            <p:nvSpPr>
              <p:cNvPr id="411"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sp>
            <p:nvSpPr>
              <p:cNvPr id="412" name="Oval 411"/>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Calibri"/>
                </a:endParaRPr>
              </a:p>
            </p:txBody>
          </p:sp>
        </p:grpSp>
      </p:grpSp>
    </p:spTree>
    <p:extLst>
      <p:ext uri="{BB962C8B-B14F-4D97-AF65-F5344CB8AC3E}">
        <p14:creationId xmlns:p14="http://schemas.microsoft.com/office/powerpoint/2010/main" val="1559325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Within an SDLC</a:t>
            </a:r>
            <a:endParaRPr lang="en-US" dirty="0"/>
          </a:p>
        </p:txBody>
      </p:sp>
      <p:sp>
        <p:nvSpPr>
          <p:cNvPr id="51" name="TextBox 50"/>
          <p:cNvSpPr txBox="1"/>
          <p:nvPr/>
        </p:nvSpPr>
        <p:spPr>
          <a:xfrm>
            <a:off x="6388817" y="3657600"/>
            <a:ext cx="1688383" cy="461665"/>
          </a:xfrm>
          <a:prstGeom prst="rect">
            <a:avLst/>
          </a:prstGeom>
          <a:noFill/>
        </p:spPr>
        <p:txBody>
          <a:bodyPr wrap="none" rtlCol="0">
            <a:spAutoFit/>
          </a:bodyPr>
          <a:lstStyle/>
          <a:p>
            <a:pPr algn="r"/>
            <a:r>
              <a:rPr lang="en-US" sz="2400" dirty="0" smtClean="0"/>
              <a:t>Agile Teams</a:t>
            </a:r>
            <a:endParaRPr lang="en-US" sz="2400" dirty="0"/>
          </a:p>
        </p:txBody>
      </p:sp>
      <p:grpSp>
        <p:nvGrpSpPr>
          <p:cNvPr id="3" name="Group 2"/>
          <p:cNvGrpSpPr/>
          <p:nvPr/>
        </p:nvGrpSpPr>
        <p:grpSpPr>
          <a:xfrm>
            <a:off x="228600" y="920751"/>
            <a:ext cx="8305800" cy="4794249"/>
            <a:chOff x="190500" y="920751"/>
            <a:chExt cx="8305800" cy="4794249"/>
          </a:xfrm>
        </p:grpSpPr>
        <p:sp>
          <p:nvSpPr>
            <p:cNvPr id="4" name="Rounded Rectangle 3"/>
            <p:cNvSpPr/>
            <p:nvPr/>
          </p:nvSpPr>
          <p:spPr>
            <a:xfrm>
              <a:off x="1133733" y="1377951"/>
              <a:ext cx="1841499" cy="37464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dirty="0" err="1" smtClean="0"/>
                <a:t>Req</a:t>
              </a:r>
              <a:r>
                <a:rPr lang="en-US" sz="2400" dirty="0" smtClean="0"/>
                <a:t> &amp; </a:t>
              </a:r>
              <a:r>
                <a:rPr lang="en-US" sz="2400" dirty="0" err="1" smtClean="0"/>
                <a:t>Est</a:t>
              </a:r>
              <a:endParaRPr lang="en-US" sz="2400" dirty="0"/>
            </a:p>
          </p:txBody>
        </p:sp>
        <p:sp>
          <p:nvSpPr>
            <p:cNvPr id="5" name="Rounded Rectangle 4"/>
            <p:cNvSpPr/>
            <p:nvPr/>
          </p:nvSpPr>
          <p:spPr>
            <a:xfrm>
              <a:off x="2286000" y="1835151"/>
              <a:ext cx="1137860" cy="37464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dirty="0" smtClean="0"/>
                <a:t>Design</a:t>
              </a:r>
              <a:endParaRPr lang="en-US" sz="2400" dirty="0"/>
            </a:p>
          </p:txBody>
        </p:sp>
        <p:sp>
          <p:nvSpPr>
            <p:cNvPr id="6" name="Rounded Rectangle 5"/>
            <p:cNvSpPr/>
            <p:nvPr/>
          </p:nvSpPr>
          <p:spPr>
            <a:xfrm>
              <a:off x="3200400" y="2286000"/>
              <a:ext cx="825319" cy="37464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dirty="0" smtClean="0"/>
                <a:t>Plan</a:t>
              </a:r>
              <a:endParaRPr lang="en-US" sz="2400" dirty="0"/>
            </a:p>
          </p:txBody>
        </p:sp>
        <p:sp>
          <p:nvSpPr>
            <p:cNvPr id="8" name="Rounded Rectangle 7"/>
            <p:cNvSpPr/>
            <p:nvPr/>
          </p:nvSpPr>
          <p:spPr>
            <a:xfrm>
              <a:off x="5746234" y="4442885"/>
              <a:ext cx="921265" cy="3577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dirty="0" smtClean="0"/>
                <a:t>Test</a:t>
              </a:r>
              <a:endParaRPr lang="en-US" sz="2400" dirty="0"/>
            </a:p>
          </p:txBody>
        </p:sp>
        <p:sp>
          <p:nvSpPr>
            <p:cNvPr id="9" name="Rounded Rectangle 8"/>
            <p:cNvSpPr/>
            <p:nvPr/>
          </p:nvSpPr>
          <p:spPr>
            <a:xfrm>
              <a:off x="6672640" y="4883153"/>
              <a:ext cx="907535" cy="3746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2400" dirty="0" smtClean="0"/>
                <a:t>UAT</a:t>
              </a:r>
              <a:endParaRPr lang="en-US" sz="2400" dirty="0"/>
            </a:p>
          </p:txBody>
        </p:sp>
        <p:sp>
          <p:nvSpPr>
            <p:cNvPr id="10" name="Bent Arrow 9"/>
            <p:cNvSpPr/>
            <p:nvPr/>
          </p:nvSpPr>
          <p:spPr>
            <a:xfrm rot="5400000">
              <a:off x="2977545" y="1567845"/>
              <a:ext cx="260350" cy="261560"/>
            </a:xfrm>
            <a:prstGeom prst="bentArrow">
              <a:avLst>
                <a:gd name="adj1" fmla="val 37195"/>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US">
                <a:solidFill>
                  <a:schemeClr val="tx1"/>
                </a:solidFill>
              </a:endParaRPr>
            </a:p>
          </p:txBody>
        </p:sp>
        <p:sp>
          <p:nvSpPr>
            <p:cNvPr id="49" name="Bent Arrow 48"/>
            <p:cNvSpPr/>
            <p:nvPr/>
          </p:nvSpPr>
          <p:spPr>
            <a:xfrm rot="5400000">
              <a:off x="3391505" y="2025045"/>
              <a:ext cx="260350" cy="261560"/>
            </a:xfrm>
            <a:prstGeom prst="bentArrow">
              <a:avLst>
                <a:gd name="adj1" fmla="val 37195"/>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US">
                <a:solidFill>
                  <a:schemeClr val="tx1"/>
                </a:solidFill>
              </a:endParaRPr>
            </a:p>
          </p:txBody>
        </p:sp>
        <p:sp>
          <p:nvSpPr>
            <p:cNvPr id="54" name="Bent Arrow 53"/>
            <p:cNvSpPr/>
            <p:nvPr/>
          </p:nvSpPr>
          <p:spPr>
            <a:xfrm rot="5400000">
              <a:off x="4039205" y="2482245"/>
              <a:ext cx="260350" cy="261560"/>
            </a:xfrm>
            <a:prstGeom prst="bentArrow">
              <a:avLst>
                <a:gd name="adj1" fmla="val 37195"/>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US">
                <a:solidFill>
                  <a:schemeClr val="tx1"/>
                </a:solidFill>
              </a:endParaRPr>
            </a:p>
          </p:txBody>
        </p:sp>
        <p:sp>
          <p:nvSpPr>
            <p:cNvPr id="55" name="Bent Arrow 54"/>
            <p:cNvSpPr/>
            <p:nvPr/>
          </p:nvSpPr>
          <p:spPr>
            <a:xfrm rot="5400000">
              <a:off x="5791805" y="4158645"/>
              <a:ext cx="260350" cy="261560"/>
            </a:xfrm>
            <a:prstGeom prst="bentArrow">
              <a:avLst>
                <a:gd name="adj1" fmla="val 37195"/>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US">
                <a:solidFill>
                  <a:schemeClr val="tx1"/>
                </a:solidFill>
              </a:endParaRPr>
            </a:p>
          </p:txBody>
        </p:sp>
        <p:sp>
          <p:nvSpPr>
            <p:cNvPr id="56" name="Bent Arrow 55"/>
            <p:cNvSpPr/>
            <p:nvPr/>
          </p:nvSpPr>
          <p:spPr>
            <a:xfrm rot="5400000">
              <a:off x="6673245" y="4622197"/>
              <a:ext cx="260350" cy="261560"/>
            </a:xfrm>
            <a:prstGeom prst="bentArrow">
              <a:avLst>
                <a:gd name="adj1" fmla="val 37195"/>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US">
                <a:solidFill>
                  <a:schemeClr val="tx1"/>
                </a:solidFill>
              </a:endParaRPr>
            </a:p>
          </p:txBody>
        </p:sp>
        <p:sp>
          <p:nvSpPr>
            <p:cNvPr id="57" name="Rounded Rectangle 56"/>
            <p:cNvSpPr/>
            <p:nvPr/>
          </p:nvSpPr>
          <p:spPr>
            <a:xfrm>
              <a:off x="7536934" y="5340351"/>
              <a:ext cx="959366" cy="374649"/>
            </a:xfrm>
            <a:prstGeom prst="round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70000"/>
                </a:lnSpc>
              </a:pPr>
              <a:r>
                <a:rPr lang="en-US" sz="2200" dirty="0" smtClean="0"/>
                <a:t>Release</a:t>
              </a:r>
              <a:endParaRPr lang="en-US" sz="2200" dirty="0"/>
            </a:p>
          </p:txBody>
        </p:sp>
        <p:sp>
          <p:nvSpPr>
            <p:cNvPr id="58" name="Bent Arrow 57"/>
            <p:cNvSpPr/>
            <p:nvPr/>
          </p:nvSpPr>
          <p:spPr>
            <a:xfrm rot="5400000">
              <a:off x="7587644" y="5079397"/>
              <a:ext cx="260350" cy="261560"/>
            </a:xfrm>
            <a:prstGeom prst="bentArrow">
              <a:avLst>
                <a:gd name="adj1" fmla="val 37195"/>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US">
                <a:solidFill>
                  <a:schemeClr val="tx1"/>
                </a:solidFill>
              </a:endParaRPr>
            </a:p>
          </p:txBody>
        </p:sp>
        <p:sp>
          <p:nvSpPr>
            <p:cNvPr id="59" name="Rounded Rectangle 58"/>
            <p:cNvSpPr/>
            <p:nvPr/>
          </p:nvSpPr>
          <p:spPr>
            <a:xfrm>
              <a:off x="190500" y="920751"/>
              <a:ext cx="1397000" cy="37464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dirty="0" smtClean="0"/>
                <a:t>Funding</a:t>
              </a:r>
              <a:endParaRPr lang="en-US" sz="2400" dirty="0"/>
            </a:p>
          </p:txBody>
        </p:sp>
        <p:sp>
          <p:nvSpPr>
            <p:cNvPr id="60" name="Bent Arrow 59"/>
            <p:cNvSpPr/>
            <p:nvPr/>
          </p:nvSpPr>
          <p:spPr>
            <a:xfrm rot="5400000">
              <a:off x="1562705" y="1110645"/>
              <a:ext cx="260350" cy="261560"/>
            </a:xfrm>
            <a:prstGeom prst="bentArrow">
              <a:avLst>
                <a:gd name="adj1" fmla="val 37195"/>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US">
                <a:solidFill>
                  <a:schemeClr val="tx1"/>
                </a:solidFill>
              </a:endParaRPr>
            </a:p>
          </p:txBody>
        </p:sp>
      </p:grpSp>
      <p:sp>
        <p:nvSpPr>
          <p:cNvPr id="47" name="Right Brace 46"/>
          <p:cNvSpPr/>
          <p:nvPr/>
        </p:nvSpPr>
        <p:spPr>
          <a:xfrm>
            <a:off x="6160709" y="3561259"/>
            <a:ext cx="240091" cy="70475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p:nvPr/>
        </p:nvCxnSpPr>
        <p:spPr>
          <a:xfrm>
            <a:off x="250567" y="5943600"/>
            <a:ext cx="82457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8039100" y="5795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210300" y="5795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4381500" y="5791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2552700" y="5795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838200" y="6015335"/>
            <a:ext cx="609600" cy="461665"/>
          </a:xfrm>
          <a:prstGeom prst="rect">
            <a:avLst/>
          </a:prstGeom>
          <a:noFill/>
        </p:spPr>
        <p:txBody>
          <a:bodyPr wrap="square" rtlCol="0">
            <a:spAutoFit/>
          </a:bodyPr>
          <a:lstStyle/>
          <a:p>
            <a:pPr algn="ctr"/>
            <a:r>
              <a:rPr lang="en-US" sz="2400" dirty="0"/>
              <a:t>2</a:t>
            </a:r>
          </a:p>
        </p:txBody>
      </p:sp>
      <p:sp>
        <p:nvSpPr>
          <p:cNvPr id="67" name="TextBox 66"/>
          <p:cNvSpPr txBox="1"/>
          <p:nvPr/>
        </p:nvSpPr>
        <p:spPr>
          <a:xfrm>
            <a:off x="1676400" y="6015335"/>
            <a:ext cx="762000" cy="461665"/>
          </a:xfrm>
          <a:prstGeom prst="rect">
            <a:avLst/>
          </a:prstGeom>
          <a:noFill/>
        </p:spPr>
        <p:txBody>
          <a:bodyPr wrap="square" rtlCol="0">
            <a:spAutoFit/>
          </a:bodyPr>
          <a:lstStyle/>
          <a:p>
            <a:pPr algn="ctr"/>
            <a:r>
              <a:rPr lang="en-US" sz="2400" dirty="0"/>
              <a:t>4</a:t>
            </a:r>
          </a:p>
        </p:txBody>
      </p:sp>
      <p:sp>
        <p:nvSpPr>
          <p:cNvPr id="68" name="TextBox 67"/>
          <p:cNvSpPr txBox="1"/>
          <p:nvPr/>
        </p:nvSpPr>
        <p:spPr>
          <a:xfrm>
            <a:off x="2590800" y="6015335"/>
            <a:ext cx="762000" cy="461665"/>
          </a:xfrm>
          <a:prstGeom prst="rect">
            <a:avLst/>
          </a:prstGeom>
          <a:noFill/>
        </p:spPr>
        <p:txBody>
          <a:bodyPr wrap="square" rtlCol="0">
            <a:spAutoFit/>
          </a:bodyPr>
          <a:lstStyle/>
          <a:p>
            <a:pPr algn="ctr"/>
            <a:r>
              <a:rPr lang="en-US" sz="2400" dirty="0"/>
              <a:t>6</a:t>
            </a:r>
          </a:p>
        </p:txBody>
      </p:sp>
      <p:cxnSp>
        <p:nvCxnSpPr>
          <p:cNvPr id="69" name="Straight Connector 68"/>
          <p:cNvCxnSpPr/>
          <p:nvPr/>
        </p:nvCxnSpPr>
        <p:spPr>
          <a:xfrm flipV="1">
            <a:off x="3467100" y="5791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84433" y="6015335"/>
            <a:ext cx="609600" cy="461665"/>
          </a:xfrm>
          <a:prstGeom prst="rect">
            <a:avLst/>
          </a:prstGeom>
          <a:noFill/>
        </p:spPr>
        <p:txBody>
          <a:bodyPr wrap="square" rtlCol="0">
            <a:spAutoFit/>
          </a:bodyPr>
          <a:lstStyle/>
          <a:p>
            <a:pPr algn="ctr"/>
            <a:r>
              <a:rPr lang="en-US" sz="2400" dirty="0" smtClean="0"/>
              <a:t>1</a:t>
            </a:r>
            <a:endParaRPr lang="en-US" sz="2400" dirty="0"/>
          </a:p>
        </p:txBody>
      </p:sp>
      <p:cxnSp>
        <p:nvCxnSpPr>
          <p:cNvPr id="71" name="Straight Connector 70"/>
          <p:cNvCxnSpPr/>
          <p:nvPr/>
        </p:nvCxnSpPr>
        <p:spPr>
          <a:xfrm flipV="1">
            <a:off x="5295900" y="5791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1291967" y="6015335"/>
            <a:ext cx="609600" cy="461665"/>
          </a:xfrm>
          <a:prstGeom prst="rect">
            <a:avLst/>
          </a:prstGeom>
          <a:noFill/>
        </p:spPr>
        <p:txBody>
          <a:bodyPr wrap="square" rtlCol="0">
            <a:spAutoFit/>
          </a:bodyPr>
          <a:lstStyle/>
          <a:p>
            <a:pPr algn="ctr"/>
            <a:r>
              <a:rPr lang="en-US" sz="2400" dirty="0"/>
              <a:t>3</a:t>
            </a:r>
          </a:p>
        </p:txBody>
      </p:sp>
      <p:cxnSp>
        <p:nvCxnSpPr>
          <p:cNvPr id="73" name="Straight Connector 72"/>
          <p:cNvCxnSpPr/>
          <p:nvPr/>
        </p:nvCxnSpPr>
        <p:spPr>
          <a:xfrm flipV="1">
            <a:off x="7124700" y="5791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2209202" y="6015335"/>
            <a:ext cx="609600" cy="461665"/>
          </a:xfrm>
          <a:prstGeom prst="rect">
            <a:avLst/>
          </a:prstGeom>
          <a:noFill/>
        </p:spPr>
        <p:txBody>
          <a:bodyPr wrap="square" rtlCol="0">
            <a:spAutoFit/>
          </a:bodyPr>
          <a:lstStyle/>
          <a:p>
            <a:pPr algn="ctr"/>
            <a:r>
              <a:rPr lang="en-US" sz="2400" dirty="0"/>
              <a:t>5</a:t>
            </a:r>
          </a:p>
        </p:txBody>
      </p:sp>
      <p:sp>
        <p:nvSpPr>
          <p:cNvPr id="75" name="TextBox 74"/>
          <p:cNvSpPr txBox="1"/>
          <p:nvPr/>
        </p:nvSpPr>
        <p:spPr>
          <a:xfrm>
            <a:off x="3117334" y="6015335"/>
            <a:ext cx="609600" cy="461665"/>
          </a:xfrm>
          <a:prstGeom prst="rect">
            <a:avLst/>
          </a:prstGeom>
          <a:noFill/>
        </p:spPr>
        <p:txBody>
          <a:bodyPr wrap="square" rtlCol="0">
            <a:spAutoFit/>
          </a:bodyPr>
          <a:lstStyle/>
          <a:p>
            <a:pPr algn="ctr"/>
            <a:r>
              <a:rPr lang="en-US" sz="2400" dirty="0"/>
              <a:t>7</a:t>
            </a:r>
          </a:p>
        </p:txBody>
      </p:sp>
      <p:cxnSp>
        <p:nvCxnSpPr>
          <p:cNvPr id="76" name="Straight Connector 75"/>
          <p:cNvCxnSpPr/>
          <p:nvPr/>
        </p:nvCxnSpPr>
        <p:spPr>
          <a:xfrm flipV="1">
            <a:off x="3013333" y="5795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3920867" y="5795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4838700" y="5795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5746234" y="5795667"/>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6667500" y="5791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7575034" y="5791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8496300" y="5791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4025719" y="6015335"/>
            <a:ext cx="609600" cy="461665"/>
          </a:xfrm>
          <a:prstGeom prst="rect">
            <a:avLst/>
          </a:prstGeom>
          <a:noFill/>
        </p:spPr>
        <p:txBody>
          <a:bodyPr wrap="square" rtlCol="0">
            <a:spAutoFit/>
          </a:bodyPr>
          <a:lstStyle/>
          <a:p>
            <a:pPr algn="ctr"/>
            <a:r>
              <a:rPr lang="en-US" sz="2400" dirty="0"/>
              <a:t>9</a:t>
            </a:r>
          </a:p>
        </p:txBody>
      </p:sp>
      <p:sp>
        <p:nvSpPr>
          <p:cNvPr id="84" name="TextBox 83"/>
          <p:cNvSpPr txBox="1"/>
          <p:nvPr/>
        </p:nvSpPr>
        <p:spPr>
          <a:xfrm>
            <a:off x="4863919" y="6015335"/>
            <a:ext cx="762000" cy="461665"/>
          </a:xfrm>
          <a:prstGeom prst="rect">
            <a:avLst/>
          </a:prstGeom>
          <a:noFill/>
        </p:spPr>
        <p:txBody>
          <a:bodyPr wrap="square" rtlCol="0">
            <a:spAutoFit/>
          </a:bodyPr>
          <a:lstStyle/>
          <a:p>
            <a:pPr algn="ctr"/>
            <a:r>
              <a:rPr lang="en-US" sz="2400" dirty="0" smtClean="0"/>
              <a:t>11</a:t>
            </a:r>
            <a:endParaRPr lang="en-US" sz="2400" dirty="0"/>
          </a:p>
        </p:txBody>
      </p:sp>
      <p:sp>
        <p:nvSpPr>
          <p:cNvPr id="85" name="TextBox 84"/>
          <p:cNvSpPr txBox="1"/>
          <p:nvPr/>
        </p:nvSpPr>
        <p:spPr>
          <a:xfrm>
            <a:off x="5778319" y="6015335"/>
            <a:ext cx="762000" cy="461665"/>
          </a:xfrm>
          <a:prstGeom prst="rect">
            <a:avLst/>
          </a:prstGeom>
          <a:noFill/>
        </p:spPr>
        <p:txBody>
          <a:bodyPr wrap="square" rtlCol="0">
            <a:spAutoFit/>
          </a:bodyPr>
          <a:lstStyle/>
          <a:p>
            <a:pPr algn="ctr"/>
            <a:r>
              <a:rPr lang="en-US" sz="2400" dirty="0" smtClean="0"/>
              <a:t>13</a:t>
            </a:r>
            <a:endParaRPr lang="en-US" sz="2400" dirty="0"/>
          </a:p>
        </p:txBody>
      </p:sp>
      <p:sp>
        <p:nvSpPr>
          <p:cNvPr id="86" name="TextBox 85"/>
          <p:cNvSpPr txBox="1"/>
          <p:nvPr/>
        </p:nvSpPr>
        <p:spPr>
          <a:xfrm>
            <a:off x="3571952" y="6015335"/>
            <a:ext cx="609600" cy="461665"/>
          </a:xfrm>
          <a:prstGeom prst="rect">
            <a:avLst/>
          </a:prstGeom>
          <a:noFill/>
        </p:spPr>
        <p:txBody>
          <a:bodyPr wrap="square" rtlCol="0">
            <a:spAutoFit/>
          </a:bodyPr>
          <a:lstStyle/>
          <a:p>
            <a:pPr algn="ctr"/>
            <a:r>
              <a:rPr lang="en-US" sz="2400" dirty="0"/>
              <a:t>8</a:t>
            </a:r>
          </a:p>
        </p:txBody>
      </p:sp>
      <p:sp>
        <p:nvSpPr>
          <p:cNvPr id="87" name="TextBox 86"/>
          <p:cNvSpPr txBox="1"/>
          <p:nvPr/>
        </p:nvSpPr>
        <p:spPr>
          <a:xfrm>
            <a:off x="4479486" y="6015335"/>
            <a:ext cx="609600" cy="461665"/>
          </a:xfrm>
          <a:prstGeom prst="rect">
            <a:avLst/>
          </a:prstGeom>
          <a:noFill/>
        </p:spPr>
        <p:txBody>
          <a:bodyPr wrap="square" rtlCol="0">
            <a:spAutoFit/>
          </a:bodyPr>
          <a:lstStyle/>
          <a:p>
            <a:pPr algn="ctr"/>
            <a:r>
              <a:rPr lang="en-US" sz="2400" dirty="0" smtClean="0"/>
              <a:t>10</a:t>
            </a:r>
            <a:endParaRPr lang="en-US" sz="2400" dirty="0"/>
          </a:p>
        </p:txBody>
      </p:sp>
      <p:sp>
        <p:nvSpPr>
          <p:cNvPr id="88" name="TextBox 87"/>
          <p:cNvSpPr txBox="1"/>
          <p:nvPr/>
        </p:nvSpPr>
        <p:spPr>
          <a:xfrm>
            <a:off x="5396721" y="6015335"/>
            <a:ext cx="609600" cy="461665"/>
          </a:xfrm>
          <a:prstGeom prst="rect">
            <a:avLst/>
          </a:prstGeom>
          <a:noFill/>
        </p:spPr>
        <p:txBody>
          <a:bodyPr wrap="square" rtlCol="0">
            <a:spAutoFit/>
          </a:bodyPr>
          <a:lstStyle/>
          <a:p>
            <a:pPr algn="ctr"/>
            <a:r>
              <a:rPr lang="en-US" sz="2400" dirty="0" smtClean="0"/>
              <a:t>12</a:t>
            </a:r>
            <a:endParaRPr lang="en-US" sz="2400" dirty="0"/>
          </a:p>
        </p:txBody>
      </p:sp>
      <p:sp>
        <p:nvSpPr>
          <p:cNvPr id="89" name="TextBox 88"/>
          <p:cNvSpPr txBox="1"/>
          <p:nvPr/>
        </p:nvSpPr>
        <p:spPr>
          <a:xfrm>
            <a:off x="6304853" y="6015335"/>
            <a:ext cx="609600" cy="461665"/>
          </a:xfrm>
          <a:prstGeom prst="rect">
            <a:avLst/>
          </a:prstGeom>
          <a:noFill/>
        </p:spPr>
        <p:txBody>
          <a:bodyPr wrap="square" rtlCol="0">
            <a:spAutoFit/>
          </a:bodyPr>
          <a:lstStyle/>
          <a:p>
            <a:pPr algn="ctr"/>
            <a:r>
              <a:rPr lang="en-US" sz="2400" dirty="0" smtClean="0"/>
              <a:t>14</a:t>
            </a:r>
            <a:endParaRPr lang="en-US" sz="2400" dirty="0"/>
          </a:p>
        </p:txBody>
      </p:sp>
      <p:cxnSp>
        <p:nvCxnSpPr>
          <p:cNvPr id="90" name="Straight Connector 89"/>
          <p:cNvCxnSpPr/>
          <p:nvPr/>
        </p:nvCxnSpPr>
        <p:spPr>
          <a:xfrm flipV="1">
            <a:off x="711200" y="5791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1625600" y="5786733"/>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1171833" y="5791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2079367" y="5791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6730819" y="6002635"/>
            <a:ext cx="762000" cy="461665"/>
          </a:xfrm>
          <a:prstGeom prst="rect">
            <a:avLst/>
          </a:prstGeom>
          <a:noFill/>
        </p:spPr>
        <p:txBody>
          <a:bodyPr wrap="square" rtlCol="0">
            <a:spAutoFit/>
          </a:bodyPr>
          <a:lstStyle/>
          <a:p>
            <a:pPr algn="ctr"/>
            <a:r>
              <a:rPr lang="en-US" sz="2400" dirty="0" smtClean="0"/>
              <a:t>15</a:t>
            </a:r>
            <a:endParaRPr lang="en-US" sz="2400" dirty="0"/>
          </a:p>
        </p:txBody>
      </p:sp>
      <p:sp>
        <p:nvSpPr>
          <p:cNvPr id="95" name="TextBox 94"/>
          <p:cNvSpPr txBox="1"/>
          <p:nvPr/>
        </p:nvSpPr>
        <p:spPr>
          <a:xfrm>
            <a:off x="7645219" y="6002635"/>
            <a:ext cx="762000" cy="461665"/>
          </a:xfrm>
          <a:prstGeom prst="rect">
            <a:avLst/>
          </a:prstGeom>
          <a:noFill/>
        </p:spPr>
        <p:txBody>
          <a:bodyPr wrap="square" rtlCol="0">
            <a:spAutoFit/>
          </a:bodyPr>
          <a:lstStyle/>
          <a:p>
            <a:pPr algn="ctr"/>
            <a:r>
              <a:rPr lang="en-US" sz="2400" dirty="0" smtClean="0"/>
              <a:t>17</a:t>
            </a:r>
            <a:endParaRPr lang="en-US" sz="2400" dirty="0"/>
          </a:p>
        </p:txBody>
      </p:sp>
      <p:sp>
        <p:nvSpPr>
          <p:cNvPr id="96" name="TextBox 95"/>
          <p:cNvSpPr txBox="1"/>
          <p:nvPr/>
        </p:nvSpPr>
        <p:spPr>
          <a:xfrm>
            <a:off x="7263621" y="6002635"/>
            <a:ext cx="609600" cy="461665"/>
          </a:xfrm>
          <a:prstGeom prst="rect">
            <a:avLst/>
          </a:prstGeom>
          <a:noFill/>
        </p:spPr>
        <p:txBody>
          <a:bodyPr wrap="square" rtlCol="0">
            <a:spAutoFit/>
          </a:bodyPr>
          <a:lstStyle/>
          <a:p>
            <a:pPr algn="ctr"/>
            <a:r>
              <a:rPr lang="en-US" sz="2400" dirty="0" smtClean="0"/>
              <a:t>16</a:t>
            </a:r>
            <a:endParaRPr lang="en-US" sz="2400" dirty="0"/>
          </a:p>
        </p:txBody>
      </p:sp>
      <p:sp>
        <p:nvSpPr>
          <p:cNvPr id="97" name="TextBox 96"/>
          <p:cNvSpPr txBox="1"/>
          <p:nvPr/>
        </p:nvSpPr>
        <p:spPr>
          <a:xfrm>
            <a:off x="8171753" y="6002635"/>
            <a:ext cx="609600" cy="461665"/>
          </a:xfrm>
          <a:prstGeom prst="rect">
            <a:avLst/>
          </a:prstGeom>
          <a:noFill/>
        </p:spPr>
        <p:txBody>
          <a:bodyPr wrap="square" rtlCol="0">
            <a:spAutoFit/>
          </a:bodyPr>
          <a:lstStyle/>
          <a:p>
            <a:pPr algn="ctr"/>
            <a:r>
              <a:rPr lang="en-US" sz="2400" dirty="0" smtClean="0"/>
              <a:t>18</a:t>
            </a:r>
            <a:endParaRPr lang="en-US" sz="2400" dirty="0"/>
          </a:p>
        </p:txBody>
      </p:sp>
      <p:cxnSp>
        <p:nvCxnSpPr>
          <p:cNvPr id="98" name="Straight Connector 97"/>
          <p:cNvCxnSpPr/>
          <p:nvPr/>
        </p:nvCxnSpPr>
        <p:spPr>
          <a:xfrm flipV="1">
            <a:off x="228600" y="57912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99" name="Picture 98"/>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8610600" y="5224272"/>
            <a:ext cx="512064" cy="566928"/>
          </a:xfrm>
          <a:prstGeom prst="rect">
            <a:avLst/>
          </a:prstGeom>
        </p:spPr>
      </p:pic>
      <p:sp>
        <p:nvSpPr>
          <p:cNvPr id="101" name="Rounded Rectangle 100"/>
          <p:cNvSpPr/>
          <p:nvPr/>
        </p:nvSpPr>
        <p:spPr>
          <a:xfrm>
            <a:off x="3848599" y="2743200"/>
            <a:ext cx="1952630" cy="374649"/>
          </a:xfrm>
          <a:prstGeom prst="round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smtClean="0"/>
              <a:t>Development</a:t>
            </a:r>
            <a:endParaRPr lang="en-US" sz="2400" dirty="0"/>
          </a:p>
        </p:txBody>
      </p:sp>
      <p:sp>
        <p:nvSpPr>
          <p:cNvPr id="109" name="Rounded Rectangle 108"/>
          <p:cNvSpPr/>
          <p:nvPr/>
        </p:nvSpPr>
        <p:spPr>
          <a:xfrm>
            <a:off x="4815478" y="3842937"/>
            <a:ext cx="462339" cy="150025"/>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3901079" y="3582587"/>
            <a:ext cx="1376738" cy="683425"/>
            <a:chOff x="6396379" y="2553887"/>
            <a:chExt cx="1376738" cy="683425"/>
          </a:xfrm>
        </p:grpSpPr>
        <p:sp>
          <p:nvSpPr>
            <p:cNvPr id="100" name="Rounded Rectangle 99"/>
            <p:cNvSpPr/>
            <p:nvPr/>
          </p:nvSpPr>
          <p:spPr>
            <a:xfrm>
              <a:off x="6396379" y="2814237"/>
              <a:ext cx="462339" cy="150025"/>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Rounded Rectangle 107"/>
            <p:cNvSpPr/>
            <p:nvPr/>
          </p:nvSpPr>
          <p:spPr>
            <a:xfrm>
              <a:off x="6858718" y="2814237"/>
              <a:ext cx="452060" cy="150025"/>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Rounded Rectangle 109"/>
            <p:cNvSpPr/>
            <p:nvPr/>
          </p:nvSpPr>
          <p:spPr>
            <a:xfrm>
              <a:off x="6396379" y="3087287"/>
              <a:ext cx="462339" cy="150025"/>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Rounded Rectangle 110"/>
            <p:cNvSpPr/>
            <p:nvPr/>
          </p:nvSpPr>
          <p:spPr>
            <a:xfrm>
              <a:off x="6858718" y="3087287"/>
              <a:ext cx="452060" cy="150025"/>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Rounded Rectangle 111"/>
            <p:cNvSpPr/>
            <p:nvPr/>
          </p:nvSpPr>
          <p:spPr>
            <a:xfrm>
              <a:off x="7310778" y="3087287"/>
              <a:ext cx="462339" cy="150025"/>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Rounded Rectangle 112"/>
            <p:cNvSpPr/>
            <p:nvPr/>
          </p:nvSpPr>
          <p:spPr>
            <a:xfrm>
              <a:off x="6396379" y="2553887"/>
              <a:ext cx="462339" cy="150025"/>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Rounded Rectangle 113"/>
            <p:cNvSpPr/>
            <p:nvPr/>
          </p:nvSpPr>
          <p:spPr>
            <a:xfrm>
              <a:off x="6858718" y="2553887"/>
              <a:ext cx="452060" cy="150025"/>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Rounded Rectangle 114"/>
            <p:cNvSpPr/>
            <p:nvPr/>
          </p:nvSpPr>
          <p:spPr>
            <a:xfrm>
              <a:off x="7310778" y="2553887"/>
              <a:ext cx="462339" cy="150025"/>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3848599" y="3200400"/>
            <a:ext cx="1942601" cy="1143000"/>
            <a:chOff x="6343899" y="2171700"/>
            <a:chExt cx="1942601" cy="1143000"/>
          </a:xfrm>
        </p:grpSpPr>
        <p:sp>
          <p:nvSpPr>
            <p:cNvPr id="46" name="Rounded Rectangle 45"/>
            <p:cNvSpPr/>
            <p:nvPr/>
          </p:nvSpPr>
          <p:spPr>
            <a:xfrm>
              <a:off x="6343899" y="2171700"/>
              <a:ext cx="1942601" cy="1143000"/>
            </a:xfrm>
            <a:prstGeom prst="roundRect">
              <a:avLst>
                <a:gd name="adj" fmla="val 5588"/>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18" name="Rounded Rectangle 117"/>
            <p:cNvSpPr/>
            <p:nvPr/>
          </p:nvSpPr>
          <p:spPr>
            <a:xfrm>
              <a:off x="7767979" y="2553887"/>
              <a:ext cx="462339" cy="150025"/>
            </a:xfrm>
            <a:prstGeom prst="roundRect">
              <a:avLst/>
            </a:prstGeom>
            <a:solidFill>
              <a:schemeClr val="bg1">
                <a:lumMod val="50000"/>
                <a:alpha val="3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lnSpc>
                  <a:spcPct val="80000"/>
                </a:lnSpc>
              </a:pPr>
              <a:r>
                <a:rPr lang="en-US" sz="1400" dirty="0" err="1" smtClean="0">
                  <a:solidFill>
                    <a:schemeClr val="tx1"/>
                  </a:solidFill>
                </a:rPr>
                <a:t>int</a:t>
              </a:r>
              <a:endParaRPr lang="en-US" sz="1400" dirty="0">
                <a:solidFill>
                  <a:schemeClr val="tx1"/>
                </a:solidFill>
              </a:endParaRPr>
            </a:p>
          </p:txBody>
        </p:sp>
        <p:sp>
          <p:nvSpPr>
            <p:cNvPr id="12" name="TextBox 11"/>
            <p:cNvSpPr txBox="1"/>
            <p:nvPr/>
          </p:nvSpPr>
          <p:spPr>
            <a:xfrm>
              <a:off x="6396379" y="2171700"/>
              <a:ext cx="1833938" cy="369332"/>
            </a:xfrm>
            <a:prstGeom prst="rect">
              <a:avLst/>
            </a:prstGeom>
            <a:noFill/>
          </p:spPr>
          <p:txBody>
            <a:bodyPr wrap="square" rtlCol="0">
              <a:spAutoFit/>
            </a:bodyPr>
            <a:lstStyle/>
            <a:p>
              <a:pPr algn="ctr"/>
              <a:r>
                <a:rPr lang="en-US" dirty="0" err="1" smtClean="0"/>
                <a:t>Trad</a:t>
              </a:r>
              <a:r>
                <a:rPr lang="en-US" dirty="0" smtClean="0"/>
                <a:t> </a:t>
              </a:r>
              <a:r>
                <a:rPr lang="en-US" dirty="0" err="1" smtClean="0"/>
                <a:t>Proj</a:t>
              </a:r>
              <a:r>
                <a:rPr lang="en-US" dirty="0" smtClean="0"/>
                <a:t> </a:t>
              </a:r>
              <a:r>
                <a:rPr lang="en-US" dirty="0" err="1" smtClean="0"/>
                <a:t>Mgmt</a:t>
              </a:r>
              <a:endParaRPr lang="en-US" dirty="0"/>
            </a:p>
          </p:txBody>
        </p:sp>
        <p:sp>
          <p:nvSpPr>
            <p:cNvPr id="119" name="Rounded Rectangle 118"/>
            <p:cNvSpPr/>
            <p:nvPr/>
          </p:nvSpPr>
          <p:spPr>
            <a:xfrm>
              <a:off x="7773117" y="2814237"/>
              <a:ext cx="461622" cy="150025"/>
            </a:xfrm>
            <a:prstGeom prst="roundRect">
              <a:avLst/>
            </a:prstGeom>
            <a:solidFill>
              <a:schemeClr val="bg1">
                <a:lumMod val="50000"/>
                <a:alpha val="3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lnSpc>
                  <a:spcPct val="80000"/>
                </a:lnSpc>
              </a:pPr>
              <a:r>
                <a:rPr lang="en-US" sz="1400" dirty="0" err="1" smtClean="0">
                  <a:solidFill>
                    <a:schemeClr val="tx1"/>
                  </a:solidFill>
                </a:rPr>
                <a:t>int</a:t>
              </a:r>
              <a:endParaRPr lang="en-US" sz="1400" dirty="0">
                <a:solidFill>
                  <a:schemeClr val="tx1"/>
                </a:solidFill>
              </a:endParaRPr>
            </a:p>
          </p:txBody>
        </p:sp>
        <p:sp>
          <p:nvSpPr>
            <p:cNvPr id="120" name="Rounded Rectangle 119"/>
            <p:cNvSpPr/>
            <p:nvPr/>
          </p:nvSpPr>
          <p:spPr>
            <a:xfrm>
              <a:off x="7773117" y="3087287"/>
              <a:ext cx="457201" cy="150025"/>
            </a:xfrm>
            <a:prstGeom prst="roundRect">
              <a:avLst/>
            </a:prstGeom>
            <a:solidFill>
              <a:schemeClr val="bg1">
                <a:lumMod val="50000"/>
                <a:alpha val="3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lnSpc>
                  <a:spcPct val="80000"/>
                </a:lnSpc>
              </a:pPr>
              <a:r>
                <a:rPr lang="en-US" sz="1400" dirty="0" err="1" smtClean="0">
                  <a:solidFill>
                    <a:schemeClr val="tx1"/>
                  </a:solidFill>
                </a:rPr>
                <a:t>int</a:t>
              </a:r>
              <a:endParaRPr lang="en-US" sz="1400" dirty="0">
                <a:solidFill>
                  <a:schemeClr val="tx1"/>
                </a:solidFill>
              </a:endParaRPr>
            </a:p>
          </p:txBody>
        </p:sp>
      </p:grpSp>
      <p:sp>
        <p:nvSpPr>
          <p:cNvPr id="50" name="Oval 49"/>
          <p:cNvSpPr>
            <a:spLocks noChangeAspect="1"/>
          </p:cNvSpPr>
          <p:nvPr/>
        </p:nvSpPr>
        <p:spPr>
          <a:xfrm>
            <a:off x="3618088" y="3565396"/>
            <a:ext cx="191912" cy="1853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21" name="Oval 120"/>
          <p:cNvSpPr>
            <a:spLocks noChangeAspect="1"/>
          </p:cNvSpPr>
          <p:nvPr/>
        </p:nvSpPr>
        <p:spPr>
          <a:xfrm>
            <a:off x="3618088" y="3831167"/>
            <a:ext cx="191912" cy="1853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22" name="Oval 121"/>
          <p:cNvSpPr>
            <a:spLocks noChangeAspect="1"/>
          </p:cNvSpPr>
          <p:nvPr/>
        </p:nvSpPr>
        <p:spPr>
          <a:xfrm>
            <a:off x="3618088" y="4094563"/>
            <a:ext cx="191912" cy="1853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26434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Iterations (aka Sprints)</a:t>
            </a:r>
            <a:endParaRPr lang="en-US" dirty="0"/>
          </a:p>
        </p:txBody>
      </p:sp>
      <p:cxnSp>
        <p:nvCxnSpPr>
          <p:cNvPr id="61" name="Straight Connector 60"/>
          <p:cNvCxnSpPr/>
          <p:nvPr/>
        </p:nvCxnSpPr>
        <p:spPr>
          <a:xfrm>
            <a:off x="402967" y="5638801"/>
            <a:ext cx="82457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8191500" y="5490868"/>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362700" y="5490868"/>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4533900" y="548640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2705100" y="5490868"/>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990600" y="5710536"/>
            <a:ext cx="609600" cy="461665"/>
          </a:xfrm>
          <a:prstGeom prst="rect">
            <a:avLst/>
          </a:prstGeom>
          <a:noFill/>
        </p:spPr>
        <p:txBody>
          <a:bodyPr wrap="square" rtlCol="0">
            <a:spAutoFit/>
          </a:bodyPr>
          <a:lstStyle/>
          <a:p>
            <a:pPr algn="ctr"/>
            <a:r>
              <a:rPr lang="en-US" sz="2400" dirty="0"/>
              <a:t>2</a:t>
            </a:r>
          </a:p>
        </p:txBody>
      </p:sp>
      <p:sp>
        <p:nvSpPr>
          <p:cNvPr id="67" name="TextBox 66"/>
          <p:cNvSpPr txBox="1"/>
          <p:nvPr/>
        </p:nvSpPr>
        <p:spPr>
          <a:xfrm>
            <a:off x="1828800" y="5710536"/>
            <a:ext cx="762000" cy="461665"/>
          </a:xfrm>
          <a:prstGeom prst="rect">
            <a:avLst/>
          </a:prstGeom>
          <a:noFill/>
        </p:spPr>
        <p:txBody>
          <a:bodyPr wrap="square" rtlCol="0">
            <a:spAutoFit/>
          </a:bodyPr>
          <a:lstStyle/>
          <a:p>
            <a:pPr algn="ctr"/>
            <a:r>
              <a:rPr lang="en-US" sz="2400" dirty="0"/>
              <a:t>4</a:t>
            </a:r>
          </a:p>
        </p:txBody>
      </p:sp>
      <p:sp>
        <p:nvSpPr>
          <p:cNvPr id="68" name="TextBox 67"/>
          <p:cNvSpPr txBox="1"/>
          <p:nvPr/>
        </p:nvSpPr>
        <p:spPr>
          <a:xfrm>
            <a:off x="2743200" y="5710536"/>
            <a:ext cx="762000" cy="461665"/>
          </a:xfrm>
          <a:prstGeom prst="rect">
            <a:avLst/>
          </a:prstGeom>
          <a:noFill/>
        </p:spPr>
        <p:txBody>
          <a:bodyPr wrap="square" rtlCol="0">
            <a:spAutoFit/>
          </a:bodyPr>
          <a:lstStyle/>
          <a:p>
            <a:pPr algn="ctr"/>
            <a:r>
              <a:rPr lang="en-US" sz="2400" dirty="0"/>
              <a:t>6</a:t>
            </a:r>
          </a:p>
        </p:txBody>
      </p:sp>
      <p:cxnSp>
        <p:nvCxnSpPr>
          <p:cNvPr id="69" name="Straight Connector 68"/>
          <p:cNvCxnSpPr/>
          <p:nvPr/>
        </p:nvCxnSpPr>
        <p:spPr>
          <a:xfrm flipV="1">
            <a:off x="3619500" y="548640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536833" y="5710536"/>
            <a:ext cx="609600" cy="461665"/>
          </a:xfrm>
          <a:prstGeom prst="rect">
            <a:avLst/>
          </a:prstGeom>
          <a:noFill/>
        </p:spPr>
        <p:txBody>
          <a:bodyPr wrap="square" rtlCol="0">
            <a:spAutoFit/>
          </a:bodyPr>
          <a:lstStyle/>
          <a:p>
            <a:pPr algn="ctr"/>
            <a:r>
              <a:rPr lang="en-US" sz="2400" dirty="0" smtClean="0"/>
              <a:t>1</a:t>
            </a:r>
            <a:endParaRPr lang="en-US" sz="2400" dirty="0"/>
          </a:p>
        </p:txBody>
      </p:sp>
      <p:cxnSp>
        <p:nvCxnSpPr>
          <p:cNvPr id="71" name="Straight Connector 70"/>
          <p:cNvCxnSpPr/>
          <p:nvPr/>
        </p:nvCxnSpPr>
        <p:spPr>
          <a:xfrm flipV="1">
            <a:off x="5448300" y="548640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1444367" y="5710536"/>
            <a:ext cx="609600" cy="461665"/>
          </a:xfrm>
          <a:prstGeom prst="rect">
            <a:avLst/>
          </a:prstGeom>
          <a:noFill/>
        </p:spPr>
        <p:txBody>
          <a:bodyPr wrap="square" rtlCol="0">
            <a:spAutoFit/>
          </a:bodyPr>
          <a:lstStyle/>
          <a:p>
            <a:pPr algn="ctr"/>
            <a:r>
              <a:rPr lang="en-US" sz="2400" dirty="0"/>
              <a:t>3</a:t>
            </a:r>
          </a:p>
        </p:txBody>
      </p:sp>
      <p:cxnSp>
        <p:nvCxnSpPr>
          <p:cNvPr id="73" name="Straight Connector 72"/>
          <p:cNvCxnSpPr/>
          <p:nvPr/>
        </p:nvCxnSpPr>
        <p:spPr>
          <a:xfrm flipV="1">
            <a:off x="7277100" y="548640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2361602" y="5710536"/>
            <a:ext cx="609600" cy="461665"/>
          </a:xfrm>
          <a:prstGeom prst="rect">
            <a:avLst/>
          </a:prstGeom>
          <a:noFill/>
        </p:spPr>
        <p:txBody>
          <a:bodyPr wrap="square" rtlCol="0">
            <a:spAutoFit/>
          </a:bodyPr>
          <a:lstStyle/>
          <a:p>
            <a:pPr algn="ctr"/>
            <a:r>
              <a:rPr lang="en-US" sz="2400" dirty="0"/>
              <a:t>5</a:t>
            </a:r>
          </a:p>
        </p:txBody>
      </p:sp>
      <p:sp>
        <p:nvSpPr>
          <p:cNvPr id="75" name="TextBox 74"/>
          <p:cNvSpPr txBox="1"/>
          <p:nvPr/>
        </p:nvSpPr>
        <p:spPr>
          <a:xfrm>
            <a:off x="3269734" y="5710536"/>
            <a:ext cx="609600" cy="461665"/>
          </a:xfrm>
          <a:prstGeom prst="rect">
            <a:avLst/>
          </a:prstGeom>
          <a:noFill/>
        </p:spPr>
        <p:txBody>
          <a:bodyPr wrap="square" rtlCol="0">
            <a:spAutoFit/>
          </a:bodyPr>
          <a:lstStyle/>
          <a:p>
            <a:pPr algn="ctr"/>
            <a:r>
              <a:rPr lang="en-US" sz="2400" dirty="0"/>
              <a:t>7</a:t>
            </a:r>
          </a:p>
        </p:txBody>
      </p:sp>
      <p:cxnSp>
        <p:nvCxnSpPr>
          <p:cNvPr id="76" name="Straight Connector 75"/>
          <p:cNvCxnSpPr/>
          <p:nvPr/>
        </p:nvCxnSpPr>
        <p:spPr>
          <a:xfrm flipV="1">
            <a:off x="3165733" y="5490868"/>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4073267" y="5490868"/>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4991100" y="5490868"/>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5898634" y="5490868"/>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6819900" y="548640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7727434" y="548640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8648700" y="548640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4178119" y="5710536"/>
            <a:ext cx="609600" cy="461665"/>
          </a:xfrm>
          <a:prstGeom prst="rect">
            <a:avLst/>
          </a:prstGeom>
          <a:noFill/>
        </p:spPr>
        <p:txBody>
          <a:bodyPr wrap="square" rtlCol="0">
            <a:spAutoFit/>
          </a:bodyPr>
          <a:lstStyle/>
          <a:p>
            <a:pPr algn="ctr"/>
            <a:r>
              <a:rPr lang="en-US" sz="2400" dirty="0"/>
              <a:t>9</a:t>
            </a:r>
          </a:p>
        </p:txBody>
      </p:sp>
      <p:sp>
        <p:nvSpPr>
          <p:cNvPr id="84" name="TextBox 83"/>
          <p:cNvSpPr txBox="1"/>
          <p:nvPr/>
        </p:nvSpPr>
        <p:spPr>
          <a:xfrm>
            <a:off x="5016319" y="5710536"/>
            <a:ext cx="762000" cy="461665"/>
          </a:xfrm>
          <a:prstGeom prst="rect">
            <a:avLst/>
          </a:prstGeom>
          <a:noFill/>
        </p:spPr>
        <p:txBody>
          <a:bodyPr wrap="square" rtlCol="0">
            <a:spAutoFit/>
          </a:bodyPr>
          <a:lstStyle/>
          <a:p>
            <a:pPr algn="ctr"/>
            <a:r>
              <a:rPr lang="en-US" sz="2400" dirty="0" smtClean="0"/>
              <a:t>11</a:t>
            </a:r>
            <a:endParaRPr lang="en-US" sz="2400" dirty="0"/>
          </a:p>
        </p:txBody>
      </p:sp>
      <p:sp>
        <p:nvSpPr>
          <p:cNvPr id="85" name="TextBox 84"/>
          <p:cNvSpPr txBox="1"/>
          <p:nvPr/>
        </p:nvSpPr>
        <p:spPr>
          <a:xfrm>
            <a:off x="5930719" y="5710536"/>
            <a:ext cx="762000" cy="461665"/>
          </a:xfrm>
          <a:prstGeom prst="rect">
            <a:avLst/>
          </a:prstGeom>
          <a:noFill/>
        </p:spPr>
        <p:txBody>
          <a:bodyPr wrap="square" rtlCol="0">
            <a:spAutoFit/>
          </a:bodyPr>
          <a:lstStyle/>
          <a:p>
            <a:pPr algn="ctr"/>
            <a:r>
              <a:rPr lang="en-US" sz="2400" dirty="0" smtClean="0"/>
              <a:t>13</a:t>
            </a:r>
            <a:endParaRPr lang="en-US" sz="2400" dirty="0"/>
          </a:p>
        </p:txBody>
      </p:sp>
      <p:sp>
        <p:nvSpPr>
          <p:cNvPr id="86" name="TextBox 85"/>
          <p:cNvSpPr txBox="1"/>
          <p:nvPr/>
        </p:nvSpPr>
        <p:spPr>
          <a:xfrm>
            <a:off x="3724352" y="5710536"/>
            <a:ext cx="609600" cy="461665"/>
          </a:xfrm>
          <a:prstGeom prst="rect">
            <a:avLst/>
          </a:prstGeom>
          <a:noFill/>
        </p:spPr>
        <p:txBody>
          <a:bodyPr wrap="square" rtlCol="0">
            <a:spAutoFit/>
          </a:bodyPr>
          <a:lstStyle/>
          <a:p>
            <a:pPr algn="ctr"/>
            <a:r>
              <a:rPr lang="en-US" sz="2400" dirty="0"/>
              <a:t>8</a:t>
            </a:r>
          </a:p>
        </p:txBody>
      </p:sp>
      <p:sp>
        <p:nvSpPr>
          <p:cNvPr id="87" name="TextBox 86"/>
          <p:cNvSpPr txBox="1"/>
          <p:nvPr/>
        </p:nvSpPr>
        <p:spPr>
          <a:xfrm>
            <a:off x="4631886" y="5710536"/>
            <a:ext cx="609600" cy="461665"/>
          </a:xfrm>
          <a:prstGeom prst="rect">
            <a:avLst/>
          </a:prstGeom>
          <a:noFill/>
        </p:spPr>
        <p:txBody>
          <a:bodyPr wrap="square" rtlCol="0">
            <a:spAutoFit/>
          </a:bodyPr>
          <a:lstStyle/>
          <a:p>
            <a:pPr algn="ctr"/>
            <a:r>
              <a:rPr lang="en-US" sz="2400" dirty="0" smtClean="0"/>
              <a:t>10</a:t>
            </a:r>
            <a:endParaRPr lang="en-US" sz="2400" dirty="0"/>
          </a:p>
        </p:txBody>
      </p:sp>
      <p:sp>
        <p:nvSpPr>
          <p:cNvPr id="88" name="TextBox 87"/>
          <p:cNvSpPr txBox="1"/>
          <p:nvPr/>
        </p:nvSpPr>
        <p:spPr>
          <a:xfrm>
            <a:off x="5549121" y="5710536"/>
            <a:ext cx="609600" cy="461665"/>
          </a:xfrm>
          <a:prstGeom prst="rect">
            <a:avLst/>
          </a:prstGeom>
          <a:noFill/>
        </p:spPr>
        <p:txBody>
          <a:bodyPr wrap="square" rtlCol="0">
            <a:spAutoFit/>
          </a:bodyPr>
          <a:lstStyle/>
          <a:p>
            <a:pPr algn="ctr"/>
            <a:r>
              <a:rPr lang="en-US" sz="2400" dirty="0" smtClean="0"/>
              <a:t>12</a:t>
            </a:r>
            <a:endParaRPr lang="en-US" sz="2400" dirty="0"/>
          </a:p>
        </p:txBody>
      </p:sp>
      <p:sp>
        <p:nvSpPr>
          <p:cNvPr id="89" name="TextBox 88"/>
          <p:cNvSpPr txBox="1"/>
          <p:nvPr/>
        </p:nvSpPr>
        <p:spPr>
          <a:xfrm>
            <a:off x="6457253" y="5710536"/>
            <a:ext cx="609600" cy="461665"/>
          </a:xfrm>
          <a:prstGeom prst="rect">
            <a:avLst/>
          </a:prstGeom>
          <a:noFill/>
        </p:spPr>
        <p:txBody>
          <a:bodyPr wrap="square" rtlCol="0">
            <a:spAutoFit/>
          </a:bodyPr>
          <a:lstStyle/>
          <a:p>
            <a:pPr algn="ctr"/>
            <a:r>
              <a:rPr lang="en-US" sz="2400" dirty="0" smtClean="0"/>
              <a:t>14</a:t>
            </a:r>
            <a:endParaRPr lang="en-US" sz="2400" dirty="0"/>
          </a:p>
        </p:txBody>
      </p:sp>
      <p:cxnSp>
        <p:nvCxnSpPr>
          <p:cNvPr id="90" name="Straight Connector 89"/>
          <p:cNvCxnSpPr/>
          <p:nvPr/>
        </p:nvCxnSpPr>
        <p:spPr>
          <a:xfrm flipV="1">
            <a:off x="863600" y="548640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1778000" y="5481934"/>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1324233" y="548640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2231767" y="548640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6883219" y="5697836"/>
            <a:ext cx="762000" cy="461665"/>
          </a:xfrm>
          <a:prstGeom prst="rect">
            <a:avLst/>
          </a:prstGeom>
          <a:noFill/>
        </p:spPr>
        <p:txBody>
          <a:bodyPr wrap="square" rtlCol="0">
            <a:spAutoFit/>
          </a:bodyPr>
          <a:lstStyle/>
          <a:p>
            <a:pPr algn="ctr"/>
            <a:r>
              <a:rPr lang="en-US" sz="2400" dirty="0" smtClean="0"/>
              <a:t>15</a:t>
            </a:r>
            <a:endParaRPr lang="en-US" sz="2400" dirty="0"/>
          </a:p>
        </p:txBody>
      </p:sp>
      <p:sp>
        <p:nvSpPr>
          <p:cNvPr id="95" name="TextBox 94"/>
          <p:cNvSpPr txBox="1"/>
          <p:nvPr/>
        </p:nvSpPr>
        <p:spPr>
          <a:xfrm>
            <a:off x="7797619" y="5697836"/>
            <a:ext cx="762000" cy="461665"/>
          </a:xfrm>
          <a:prstGeom prst="rect">
            <a:avLst/>
          </a:prstGeom>
          <a:noFill/>
        </p:spPr>
        <p:txBody>
          <a:bodyPr wrap="square" rtlCol="0">
            <a:spAutoFit/>
          </a:bodyPr>
          <a:lstStyle/>
          <a:p>
            <a:pPr algn="ctr"/>
            <a:r>
              <a:rPr lang="en-US" sz="2400" dirty="0" smtClean="0"/>
              <a:t>17</a:t>
            </a:r>
            <a:endParaRPr lang="en-US" sz="2400" dirty="0"/>
          </a:p>
        </p:txBody>
      </p:sp>
      <p:sp>
        <p:nvSpPr>
          <p:cNvPr id="96" name="TextBox 95"/>
          <p:cNvSpPr txBox="1"/>
          <p:nvPr/>
        </p:nvSpPr>
        <p:spPr>
          <a:xfrm>
            <a:off x="7416021" y="5697836"/>
            <a:ext cx="609600" cy="461665"/>
          </a:xfrm>
          <a:prstGeom prst="rect">
            <a:avLst/>
          </a:prstGeom>
          <a:noFill/>
        </p:spPr>
        <p:txBody>
          <a:bodyPr wrap="square" rtlCol="0">
            <a:spAutoFit/>
          </a:bodyPr>
          <a:lstStyle/>
          <a:p>
            <a:pPr algn="ctr"/>
            <a:r>
              <a:rPr lang="en-US" sz="2400" dirty="0" smtClean="0"/>
              <a:t>16</a:t>
            </a:r>
            <a:endParaRPr lang="en-US" sz="2400" dirty="0"/>
          </a:p>
        </p:txBody>
      </p:sp>
      <p:sp>
        <p:nvSpPr>
          <p:cNvPr id="97" name="TextBox 96"/>
          <p:cNvSpPr txBox="1"/>
          <p:nvPr/>
        </p:nvSpPr>
        <p:spPr>
          <a:xfrm>
            <a:off x="8324153" y="5697836"/>
            <a:ext cx="609600" cy="461665"/>
          </a:xfrm>
          <a:prstGeom prst="rect">
            <a:avLst/>
          </a:prstGeom>
          <a:noFill/>
        </p:spPr>
        <p:txBody>
          <a:bodyPr wrap="square" rtlCol="0">
            <a:spAutoFit/>
          </a:bodyPr>
          <a:lstStyle/>
          <a:p>
            <a:pPr algn="ctr"/>
            <a:r>
              <a:rPr lang="en-US" sz="2400" dirty="0" smtClean="0"/>
              <a:t>18</a:t>
            </a:r>
            <a:endParaRPr lang="en-US" sz="2400" dirty="0"/>
          </a:p>
        </p:txBody>
      </p:sp>
      <p:cxnSp>
        <p:nvCxnSpPr>
          <p:cNvPr id="98" name="Straight Connector 97"/>
          <p:cNvCxnSpPr/>
          <p:nvPr/>
        </p:nvCxnSpPr>
        <p:spPr>
          <a:xfrm flipV="1">
            <a:off x="381000" y="548640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02" name="Picture 101"/>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1554353" y="4832083"/>
            <a:ext cx="447293" cy="495218"/>
          </a:xfrm>
          <a:prstGeom prst="rect">
            <a:avLst/>
          </a:prstGeom>
        </p:spPr>
      </p:pic>
      <p:sp>
        <p:nvSpPr>
          <p:cNvPr id="104" name="Rounded Rectangle 103"/>
          <p:cNvSpPr/>
          <p:nvPr/>
        </p:nvSpPr>
        <p:spPr>
          <a:xfrm rot="16200000">
            <a:off x="1389954"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29" name="Straight Arrow Connector 128"/>
          <p:cNvCxnSpPr/>
          <p:nvPr/>
        </p:nvCxnSpPr>
        <p:spPr>
          <a:xfrm>
            <a:off x="1770953"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1" name="Picture 130"/>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2011553" y="4832083"/>
            <a:ext cx="447293" cy="495218"/>
          </a:xfrm>
          <a:prstGeom prst="rect">
            <a:avLst/>
          </a:prstGeom>
        </p:spPr>
      </p:pic>
      <p:sp>
        <p:nvSpPr>
          <p:cNvPr id="132" name="Rounded Rectangle 131"/>
          <p:cNvSpPr/>
          <p:nvPr/>
        </p:nvSpPr>
        <p:spPr>
          <a:xfrm rot="16200000">
            <a:off x="1847154"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37" name="Straight Arrow Connector 136"/>
          <p:cNvCxnSpPr/>
          <p:nvPr/>
        </p:nvCxnSpPr>
        <p:spPr>
          <a:xfrm>
            <a:off x="2228153"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9" name="Picture 138"/>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2468753" y="4832083"/>
            <a:ext cx="447293" cy="495218"/>
          </a:xfrm>
          <a:prstGeom prst="rect">
            <a:avLst/>
          </a:prstGeom>
        </p:spPr>
      </p:pic>
      <p:sp>
        <p:nvSpPr>
          <p:cNvPr id="140" name="Rounded Rectangle 139"/>
          <p:cNvSpPr/>
          <p:nvPr/>
        </p:nvSpPr>
        <p:spPr>
          <a:xfrm rot="16200000">
            <a:off x="2304354"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45" name="Straight Arrow Connector 144"/>
          <p:cNvCxnSpPr/>
          <p:nvPr/>
        </p:nvCxnSpPr>
        <p:spPr>
          <a:xfrm>
            <a:off x="2685353"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7" name="Picture 146"/>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2923860" y="4832083"/>
            <a:ext cx="447293" cy="495218"/>
          </a:xfrm>
          <a:prstGeom prst="rect">
            <a:avLst/>
          </a:prstGeom>
        </p:spPr>
      </p:pic>
      <p:sp>
        <p:nvSpPr>
          <p:cNvPr id="148" name="Rounded Rectangle 147"/>
          <p:cNvSpPr/>
          <p:nvPr/>
        </p:nvSpPr>
        <p:spPr>
          <a:xfrm rot="16200000">
            <a:off x="2759461"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53" name="Straight Arrow Connector 152"/>
          <p:cNvCxnSpPr/>
          <p:nvPr/>
        </p:nvCxnSpPr>
        <p:spPr>
          <a:xfrm>
            <a:off x="3140460"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55" name="Picture 154"/>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3381060" y="4832083"/>
            <a:ext cx="447293" cy="495218"/>
          </a:xfrm>
          <a:prstGeom prst="rect">
            <a:avLst/>
          </a:prstGeom>
        </p:spPr>
      </p:pic>
      <p:sp>
        <p:nvSpPr>
          <p:cNvPr id="156" name="Rounded Rectangle 155"/>
          <p:cNvSpPr/>
          <p:nvPr/>
        </p:nvSpPr>
        <p:spPr>
          <a:xfrm rot="16200000">
            <a:off x="3216661"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61" name="Straight Arrow Connector 160"/>
          <p:cNvCxnSpPr/>
          <p:nvPr/>
        </p:nvCxnSpPr>
        <p:spPr>
          <a:xfrm>
            <a:off x="3597660"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63" name="Picture 162"/>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3838260" y="4832083"/>
            <a:ext cx="447293" cy="495218"/>
          </a:xfrm>
          <a:prstGeom prst="rect">
            <a:avLst/>
          </a:prstGeom>
        </p:spPr>
      </p:pic>
      <p:sp>
        <p:nvSpPr>
          <p:cNvPr id="164" name="Rounded Rectangle 163"/>
          <p:cNvSpPr/>
          <p:nvPr/>
        </p:nvSpPr>
        <p:spPr>
          <a:xfrm rot="16200000">
            <a:off x="3673861"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69" name="Straight Arrow Connector 168"/>
          <p:cNvCxnSpPr/>
          <p:nvPr/>
        </p:nvCxnSpPr>
        <p:spPr>
          <a:xfrm>
            <a:off x="4054860"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1" name="Picture 170"/>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4297553" y="4832083"/>
            <a:ext cx="447293" cy="495218"/>
          </a:xfrm>
          <a:prstGeom prst="rect">
            <a:avLst/>
          </a:prstGeom>
        </p:spPr>
      </p:pic>
      <p:sp>
        <p:nvSpPr>
          <p:cNvPr id="172" name="Rounded Rectangle 171"/>
          <p:cNvSpPr/>
          <p:nvPr/>
        </p:nvSpPr>
        <p:spPr>
          <a:xfrm rot="16200000">
            <a:off x="4133154"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77" name="Straight Arrow Connector 176"/>
          <p:cNvCxnSpPr/>
          <p:nvPr/>
        </p:nvCxnSpPr>
        <p:spPr>
          <a:xfrm>
            <a:off x="4514153"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9" name="Picture 178"/>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4754753" y="4832083"/>
            <a:ext cx="447293" cy="495218"/>
          </a:xfrm>
          <a:prstGeom prst="rect">
            <a:avLst/>
          </a:prstGeom>
        </p:spPr>
      </p:pic>
      <p:sp>
        <p:nvSpPr>
          <p:cNvPr id="180" name="Rounded Rectangle 179"/>
          <p:cNvSpPr/>
          <p:nvPr/>
        </p:nvSpPr>
        <p:spPr>
          <a:xfrm rot="16200000">
            <a:off x="4590354"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85" name="Straight Arrow Connector 184"/>
          <p:cNvCxnSpPr/>
          <p:nvPr/>
        </p:nvCxnSpPr>
        <p:spPr>
          <a:xfrm>
            <a:off x="4971353"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87" name="Picture 186"/>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5211953" y="4832083"/>
            <a:ext cx="447293" cy="495218"/>
          </a:xfrm>
          <a:prstGeom prst="rect">
            <a:avLst/>
          </a:prstGeom>
        </p:spPr>
      </p:pic>
      <p:sp>
        <p:nvSpPr>
          <p:cNvPr id="188" name="Rounded Rectangle 187"/>
          <p:cNvSpPr/>
          <p:nvPr/>
        </p:nvSpPr>
        <p:spPr>
          <a:xfrm rot="16200000">
            <a:off x="5047554"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93" name="Straight Arrow Connector 192"/>
          <p:cNvCxnSpPr/>
          <p:nvPr/>
        </p:nvCxnSpPr>
        <p:spPr>
          <a:xfrm>
            <a:off x="5428553"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95" name="Picture 194"/>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5667060" y="4832083"/>
            <a:ext cx="447293" cy="495218"/>
          </a:xfrm>
          <a:prstGeom prst="rect">
            <a:avLst/>
          </a:prstGeom>
        </p:spPr>
      </p:pic>
      <p:sp>
        <p:nvSpPr>
          <p:cNvPr id="196" name="Rounded Rectangle 195"/>
          <p:cNvSpPr/>
          <p:nvPr/>
        </p:nvSpPr>
        <p:spPr>
          <a:xfrm rot="16200000">
            <a:off x="5502661"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201" name="Straight Arrow Connector 200"/>
          <p:cNvCxnSpPr/>
          <p:nvPr/>
        </p:nvCxnSpPr>
        <p:spPr>
          <a:xfrm>
            <a:off x="5883660"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3" name="Picture 202"/>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6124260" y="4832083"/>
            <a:ext cx="447293" cy="495218"/>
          </a:xfrm>
          <a:prstGeom prst="rect">
            <a:avLst/>
          </a:prstGeom>
        </p:spPr>
      </p:pic>
      <p:sp>
        <p:nvSpPr>
          <p:cNvPr id="204" name="Rounded Rectangle 203"/>
          <p:cNvSpPr/>
          <p:nvPr/>
        </p:nvSpPr>
        <p:spPr>
          <a:xfrm rot="16200000">
            <a:off x="5959861"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209" name="Straight Arrow Connector 208"/>
          <p:cNvCxnSpPr/>
          <p:nvPr/>
        </p:nvCxnSpPr>
        <p:spPr>
          <a:xfrm>
            <a:off x="6340860"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11" name="Picture 210"/>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6581460" y="4832083"/>
            <a:ext cx="447293" cy="495218"/>
          </a:xfrm>
          <a:prstGeom prst="rect">
            <a:avLst/>
          </a:prstGeom>
        </p:spPr>
      </p:pic>
      <p:sp>
        <p:nvSpPr>
          <p:cNvPr id="212" name="Rounded Rectangle 211"/>
          <p:cNvSpPr/>
          <p:nvPr/>
        </p:nvSpPr>
        <p:spPr>
          <a:xfrm rot="16200000">
            <a:off x="6417061"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217" name="Straight Arrow Connector 216"/>
          <p:cNvCxnSpPr/>
          <p:nvPr/>
        </p:nvCxnSpPr>
        <p:spPr>
          <a:xfrm>
            <a:off x="6798060"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19" name="Picture 218"/>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7040753" y="4832083"/>
            <a:ext cx="447293" cy="495218"/>
          </a:xfrm>
          <a:prstGeom prst="rect">
            <a:avLst/>
          </a:prstGeom>
        </p:spPr>
      </p:pic>
      <p:sp>
        <p:nvSpPr>
          <p:cNvPr id="220" name="Rounded Rectangle 219"/>
          <p:cNvSpPr/>
          <p:nvPr/>
        </p:nvSpPr>
        <p:spPr>
          <a:xfrm rot="16200000">
            <a:off x="6876354"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225" name="Straight Arrow Connector 224"/>
          <p:cNvCxnSpPr/>
          <p:nvPr/>
        </p:nvCxnSpPr>
        <p:spPr>
          <a:xfrm>
            <a:off x="7257353"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27" name="Picture 226"/>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7495860" y="4832083"/>
            <a:ext cx="447293" cy="495218"/>
          </a:xfrm>
          <a:prstGeom prst="rect">
            <a:avLst/>
          </a:prstGeom>
        </p:spPr>
      </p:pic>
      <p:sp>
        <p:nvSpPr>
          <p:cNvPr id="228" name="Rounded Rectangle 227"/>
          <p:cNvSpPr/>
          <p:nvPr/>
        </p:nvSpPr>
        <p:spPr>
          <a:xfrm rot="16200000">
            <a:off x="7331461"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233" name="Straight Arrow Connector 232"/>
          <p:cNvCxnSpPr/>
          <p:nvPr/>
        </p:nvCxnSpPr>
        <p:spPr>
          <a:xfrm>
            <a:off x="7712460"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35" name="Picture 234"/>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7953060" y="4832083"/>
            <a:ext cx="447293" cy="495218"/>
          </a:xfrm>
          <a:prstGeom prst="rect">
            <a:avLst/>
          </a:prstGeom>
        </p:spPr>
      </p:pic>
      <p:sp>
        <p:nvSpPr>
          <p:cNvPr id="236" name="Rounded Rectangle 235"/>
          <p:cNvSpPr/>
          <p:nvPr/>
        </p:nvSpPr>
        <p:spPr>
          <a:xfrm rot="16200000">
            <a:off x="7788661"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241" name="Straight Arrow Connector 240"/>
          <p:cNvCxnSpPr/>
          <p:nvPr/>
        </p:nvCxnSpPr>
        <p:spPr>
          <a:xfrm>
            <a:off x="8169660"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43" name="Picture 242"/>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8410260" y="4832083"/>
            <a:ext cx="447293" cy="495218"/>
          </a:xfrm>
          <a:prstGeom prst="rect">
            <a:avLst/>
          </a:prstGeom>
        </p:spPr>
      </p:pic>
      <p:sp>
        <p:nvSpPr>
          <p:cNvPr id="244" name="Rounded Rectangle 243"/>
          <p:cNvSpPr/>
          <p:nvPr/>
        </p:nvSpPr>
        <p:spPr>
          <a:xfrm rot="16200000">
            <a:off x="8245861"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249" name="Straight Arrow Connector 248"/>
          <p:cNvCxnSpPr/>
          <p:nvPr/>
        </p:nvCxnSpPr>
        <p:spPr>
          <a:xfrm>
            <a:off x="8626860"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380999" y="1226403"/>
            <a:ext cx="7397669" cy="830997"/>
          </a:xfrm>
          <a:prstGeom prst="rect">
            <a:avLst/>
          </a:prstGeom>
        </p:spPr>
        <p:txBody>
          <a:bodyPr wrap="square">
            <a:spAutoFit/>
          </a:bodyPr>
          <a:lstStyle/>
          <a:p>
            <a:r>
              <a:rPr lang="en-US" sz="2400" b="1" dirty="0" smtClean="0"/>
              <a:t>Iterations </a:t>
            </a:r>
            <a:r>
              <a:rPr lang="en-US" sz="2400" dirty="0" smtClean="0"/>
              <a:t>– regular </a:t>
            </a:r>
            <a:r>
              <a:rPr lang="en-US" sz="2400" dirty="0"/>
              <a:t>intervals of time, from 1-4 weeks, in which the team produces a </a:t>
            </a:r>
            <a:r>
              <a:rPr lang="en-US" sz="2400" i="1" u="sng" dirty="0" smtClean="0"/>
              <a:t>deliverable</a:t>
            </a:r>
            <a:r>
              <a:rPr lang="en-US" sz="2400" dirty="0" smtClean="0"/>
              <a:t> </a:t>
            </a:r>
            <a:r>
              <a:rPr lang="en-US" sz="2400" dirty="0"/>
              <a:t>increment of work.</a:t>
            </a:r>
          </a:p>
        </p:txBody>
      </p:sp>
      <p:sp>
        <p:nvSpPr>
          <p:cNvPr id="100" name="Rectangle 99"/>
          <p:cNvSpPr/>
          <p:nvPr/>
        </p:nvSpPr>
        <p:spPr>
          <a:xfrm>
            <a:off x="380999" y="2314308"/>
            <a:ext cx="6553201" cy="461665"/>
          </a:xfrm>
          <a:prstGeom prst="rect">
            <a:avLst/>
          </a:prstGeom>
        </p:spPr>
        <p:txBody>
          <a:bodyPr wrap="square">
            <a:spAutoFit/>
          </a:bodyPr>
          <a:lstStyle/>
          <a:p>
            <a:r>
              <a:rPr lang="en-US" sz="2400" b="1" dirty="0" smtClean="0"/>
              <a:t>Sprints </a:t>
            </a:r>
            <a:r>
              <a:rPr lang="en-US" sz="2400" dirty="0" smtClean="0"/>
              <a:t>– the term Scrum uses for iterations.</a:t>
            </a:r>
            <a:endParaRPr lang="en-US" sz="2400" dirty="0"/>
          </a:p>
        </p:txBody>
      </p:sp>
      <p:pic>
        <p:nvPicPr>
          <p:cNvPr id="103" name="Picture 102"/>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637860" y="4832083"/>
            <a:ext cx="447293" cy="495218"/>
          </a:xfrm>
          <a:prstGeom prst="rect">
            <a:avLst/>
          </a:prstGeom>
        </p:spPr>
      </p:pic>
      <p:sp>
        <p:nvSpPr>
          <p:cNvPr id="105" name="Rounded Rectangle 104"/>
          <p:cNvSpPr/>
          <p:nvPr/>
        </p:nvSpPr>
        <p:spPr>
          <a:xfrm rot="16200000">
            <a:off x="473461"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06" name="Straight Arrow Connector 105"/>
          <p:cNvCxnSpPr/>
          <p:nvPr/>
        </p:nvCxnSpPr>
        <p:spPr>
          <a:xfrm>
            <a:off x="854460"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7" name="Picture 106"/>
          <p:cNvPicPr>
            <a:picLocks noChangeAspect="1"/>
          </p:cNvPicPr>
          <p:nvPr/>
        </p:nvPicPr>
        <p:blipFill rotWithShape="1">
          <a:blip r:embed="rId2" cstate="screen">
            <a:extLst>
              <a:ext uri="{28A0092B-C50C-407E-A947-70E740481C1C}">
                <a14:useLocalDpi xmlns:a14="http://schemas.microsoft.com/office/drawing/2010/main"/>
              </a:ext>
            </a:extLst>
          </a:blip>
          <a:srcRect l="9281" t="4384" r="8551" b="4646"/>
          <a:stretch/>
        </p:blipFill>
        <p:spPr>
          <a:xfrm>
            <a:off x="1095060" y="4832083"/>
            <a:ext cx="447293" cy="495218"/>
          </a:xfrm>
          <a:prstGeom prst="rect">
            <a:avLst/>
          </a:prstGeom>
        </p:spPr>
      </p:pic>
      <p:sp>
        <p:nvSpPr>
          <p:cNvPr id="108" name="Rounded Rectangle 107"/>
          <p:cNvSpPr/>
          <p:nvPr/>
        </p:nvSpPr>
        <p:spPr>
          <a:xfrm rot="16200000">
            <a:off x="930661" y="4038601"/>
            <a:ext cx="3048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09" name="Straight Arrow Connector 108"/>
          <p:cNvCxnSpPr/>
          <p:nvPr/>
        </p:nvCxnSpPr>
        <p:spPr>
          <a:xfrm>
            <a:off x="1311660" y="4495801"/>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986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Competing Requests</a:t>
            </a:r>
            <a:endParaRPr lang="en-US" dirty="0"/>
          </a:p>
        </p:txBody>
      </p:sp>
      <p:grpSp>
        <p:nvGrpSpPr>
          <p:cNvPr id="41" name="Group 40"/>
          <p:cNvGrpSpPr>
            <a:grpSpLocks noChangeAspect="1"/>
          </p:cNvGrpSpPr>
          <p:nvPr/>
        </p:nvGrpSpPr>
        <p:grpSpPr>
          <a:xfrm>
            <a:off x="3864346" y="3372777"/>
            <a:ext cx="1164855" cy="898475"/>
            <a:chOff x="7152712" y="1219200"/>
            <a:chExt cx="1295400" cy="999164"/>
          </a:xfrm>
        </p:grpSpPr>
        <p:grpSp>
          <p:nvGrpSpPr>
            <p:cNvPr id="42" name="Group 41"/>
            <p:cNvGrpSpPr>
              <a:grpSpLocks noChangeAspect="1"/>
            </p:cNvGrpSpPr>
            <p:nvPr/>
          </p:nvGrpSpPr>
          <p:grpSpPr>
            <a:xfrm>
              <a:off x="7467600" y="1219200"/>
              <a:ext cx="703847" cy="689012"/>
              <a:chOff x="7086600" y="1371600"/>
              <a:chExt cx="625003" cy="611830"/>
            </a:xfrm>
          </p:grpSpPr>
          <p:grpSp>
            <p:nvGrpSpPr>
              <p:cNvPr id="44" name="Group 43"/>
              <p:cNvGrpSpPr>
                <a:grpSpLocks noChangeAspect="1"/>
              </p:cNvGrpSpPr>
              <p:nvPr/>
            </p:nvGrpSpPr>
            <p:grpSpPr>
              <a:xfrm>
                <a:off x="7086600" y="1371600"/>
                <a:ext cx="625003" cy="611830"/>
                <a:chOff x="3886200" y="1828800"/>
                <a:chExt cx="625003" cy="611830"/>
              </a:xfrm>
            </p:grpSpPr>
            <p:grpSp>
              <p:nvGrpSpPr>
                <p:cNvPr id="46" name="Group 45"/>
                <p:cNvGrpSpPr/>
                <p:nvPr/>
              </p:nvGrpSpPr>
              <p:grpSpPr>
                <a:xfrm>
                  <a:off x="4213697" y="1828800"/>
                  <a:ext cx="91603" cy="154630"/>
                  <a:chOff x="7543800" y="1905000"/>
                  <a:chExt cx="533400" cy="800100"/>
                </a:xfrm>
              </p:grpSpPr>
              <p:sp>
                <p:nvSpPr>
                  <p:cNvPr id="7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sp>
                <p:nvSpPr>
                  <p:cNvPr id="75" name="Oval 7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grpSp>
            <p:grpSp>
              <p:nvGrpSpPr>
                <p:cNvPr id="47" name="Group 46"/>
                <p:cNvGrpSpPr/>
                <p:nvPr/>
              </p:nvGrpSpPr>
              <p:grpSpPr>
                <a:xfrm>
                  <a:off x="4419600" y="2057400"/>
                  <a:ext cx="91603" cy="154630"/>
                  <a:chOff x="7543800" y="1905000"/>
                  <a:chExt cx="533400" cy="800100"/>
                </a:xfrm>
              </p:grpSpPr>
              <p:sp>
                <p:nvSpPr>
                  <p:cNvPr id="7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0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sp>
                <p:nvSpPr>
                  <p:cNvPr id="73" name="Oval 7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grpSp>
            <p:grpSp>
              <p:nvGrpSpPr>
                <p:cNvPr id="48" name="Group 47"/>
                <p:cNvGrpSpPr/>
                <p:nvPr/>
              </p:nvGrpSpPr>
              <p:grpSpPr>
                <a:xfrm>
                  <a:off x="3946997" y="1905000"/>
                  <a:ext cx="91603" cy="154630"/>
                  <a:chOff x="7543800" y="1905000"/>
                  <a:chExt cx="533400" cy="800100"/>
                </a:xfrm>
              </p:grpSpPr>
              <p:sp>
                <p:nvSpPr>
                  <p:cNvPr id="7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sp>
                <p:nvSpPr>
                  <p:cNvPr id="71" name="Oval 7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grpSp>
            <p:grpSp>
              <p:nvGrpSpPr>
                <p:cNvPr id="49" name="Group 48"/>
                <p:cNvGrpSpPr/>
                <p:nvPr/>
              </p:nvGrpSpPr>
              <p:grpSpPr>
                <a:xfrm>
                  <a:off x="4076700" y="2286000"/>
                  <a:ext cx="91603" cy="154630"/>
                  <a:chOff x="7543800" y="1905000"/>
                  <a:chExt cx="533400" cy="800100"/>
                </a:xfrm>
              </p:grpSpPr>
              <p:sp>
                <p:nvSpPr>
                  <p:cNvPr id="6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sp>
                <p:nvSpPr>
                  <p:cNvPr id="69" name="Oval 6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grpSp>
            <p:grpSp>
              <p:nvGrpSpPr>
                <p:cNvPr id="50" name="Group 49"/>
                <p:cNvGrpSpPr/>
                <p:nvPr/>
              </p:nvGrpSpPr>
              <p:grpSpPr>
                <a:xfrm>
                  <a:off x="4213697" y="2283770"/>
                  <a:ext cx="91603" cy="154630"/>
                  <a:chOff x="7543800" y="1905000"/>
                  <a:chExt cx="533400" cy="800100"/>
                </a:xfrm>
              </p:grpSpPr>
              <p:sp>
                <p:nvSpPr>
                  <p:cNvPr id="6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008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sp>
                <p:nvSpPr>
                  <p:cNvPr id="67" name="Oval 6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grpSp>
            <p:grpSp>
              <p:nvGrpSpPr>
                <p:cNvPr id="51" name="Group 50"/>
                <p:cNvGrpSpPr/>
                <p:nvPr/>
              </p:nvGrpSpPr>
              <p:grpSpPr>
                <a:xfrm>
                  <a:off x="4327997" y="1905000"/>
                  <a:ext cx="91603" cy="154630"/>
                  <a:chOff x="7543800" y="1905000"/>
                  <a:chExt cx="533400" cy="800100"/>
                </a:xfrm>
              </p:grpSpPr>
              <p:sp>
                <p:nvSpPr>
                  <p:cNvPr id="64"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8040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sp>
                <p:nvSpPr>
                  <p:cNvPr id="65" name="Oval 64"/>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grpSp>
            <p:grpSp>
              <p:nvGrpSpPr>
                <p:cNvPr id="52" name="Group 51"/>
                <p:cNvGrpSpPr/>
                <p:nvPr/>
              </p:nvGrpSpPr>
              <p:grpSpPr>
                <a:xfrm>
                  <a:off x="4076700" y="1831030"/>
                  <a:ext cx="91603" cy="154630"/>
                  <a:chOff x="7543800" y="1905000"/>
                  <a:chExt cx="533400" cy="800100"/>
                </a:xfrm>
              </p:grpSpPr>
              <p:sp>
                <p:nvSpPr>
                  <p:cNvPr id="62"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FF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sp>
                <p:nvSpPr>
                  <p:cNvPr id="63" name="Oval 62"/>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grpSp>
            <p:grpSp>
              <p:nvGrpSpPr>
                <p:cNvPr id="53" name="Group 52"/>
                <p:cNvGrpSpPr/>
                <p:nvPr/>
              </p:nvGrpSpPr>
              <p:grpSpPr>
                <a:xfrm>
                  <a:off x="3886200" y="2059630"/>
                  <a:ext cx="91603" cy="154630"/>
                  <a:chOff x="7543800" y="1905000"/>
                  <a:chExt cx="533400" cy="800100"/>
                </a:xfrm>
              </p:grpSpPr>
              <p:sp>
                <p:nvSpPr>
                  <p:cNvPr id="60"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660066"/>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sp>
                <p:nvSpPr>
                  <p:cNvPr id="61" name="Oval 60"/>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grpSp>
            <p:grpSp>
              <p:nvGrpSpPr>
                <p:cNvPr id="54" name="Group 53"/>
                <p:cNvGrpSpPr/>
                <p:nvPr/>
              </p:nvGrpSpPr>
              <p:grpSpPr>
                <a:xfrm>
                  <a:off x="4327997" y="2207570"/>
                  <a:ext cx="91603" cy="154630"/>
                  <a:chOff x="7543800" y="1905000"/>
                  <a:chExt cx="533400" cy="800100"/>
                </a:xfrm>
              </p:grpSpPr>
              <p:sp>
                <p:nvSpPr>
                  <p:cNvPr id="58"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3366FF"/>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sp>
                <p:nvSpPr>
                  <p:cNvPr id="59" name="Oval 58"/>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grpSp>
            <p:grpSp>
              <p:nvGrpSpPr>
                <p:cNvPr id="55" name="Group 54"/>
                <p:cNvGrpSpPr/>
                <p:nvPr/>
              </p:nvGrpSpPr>
              <p:grpSpPr>
                <a:xfrm>
                  <a:off x="3946997" y="2207570"/>
                  <a:ext cx="91603" cy="154630"/>
                  <a:chOff x="7543800" y="1905000"/>
                  <a:chExt cx="533400" cy="800100"/>
                </a:xfrm>
              </p:grpSpPr>
              <p:sp>
                <p:nvSpPr>
                  <p:cNvPr id="56" name="Connector 4"/>
                  <p:cNvSpPr/>
                  <p:nvPr/>
                </p:nvSpPr>
                <p:spPr>
                  <a:xfrm>
                    <a:off x="7543800" y="2286000"/>
                    <a:ext cx="533400" cy="419100"/>
                  </a:xfrm>
                  <a:custGeom>
                    <a:avLst/>
                    <a:gdLst>
                      <a:gd name="connsiteX0" fmla="*/ 0 w 457200"/>
                      <a:gd name="connsiteY0" fmla="*/ 342900 h 685800"/>
                      <a:gd name="connsiteX1" fmla="*/ 228600 w 457200"/>
                      <a:gd name="connsiteY1" fmla="*/ 0 h 685800"/>
                      <a:gd name="connsiteX2" fmla="*/ 457200 w 457200"/>
                      <a:gd name="connsiteY2" fmla="*/ 342900 h 685800"/>
                      <a:gd name="connsiteX3" fmla="*/ 228600 w 457200"/>
                      <a:gd name="connsiteY3" fmla="*/ 685800 h 685800"/>
                      <a:gd name="connsiteX4" fmla="*/ 0 w 457200"/>
                      <a:gd name="connsiteY4" fmla="*/ 342900 h 685800"/>
                      <a:gd name="connsiteX0" fmla="*/ 0 w 457200"/>
                      <a:gd name="connsiteY0" fmla="*/ 342900 h 342900"/>
                      <a:gd name="connsiteX1" fmla="*/ 228600 w 457200"/>
                      <a:gd name="connsiteY1" fmla="*/ 0 h 342900"/>
                      <a:gd name="connsiteX2" fmla="*/ 457200 w 457200"/>
                      <a:gd name="connsiteY2" fmla="*/ 342900 h 342900"/>
                      <a:gd name="connsiteX3" fmla="*/ 0 w 4572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57200" h="342900">
                        <a:moveTo>
                          <a:pt x="0" y="342900"/>
                        </a:moveTo>
                        <a:cubicBezTo>
                          <a:pt x="0" y="153522"/>
                          <a:pt x="102348" y="0"/>
                          <a:pt x="228600" y="0"/>
                        </a:cubicBezTo>
                        <a:cubicBezTo>
                          <a:pt x="354852" y="0"/>
                          <a:pt x="457200" y="153522"/>
                          <a:pt x="457200" y="342900"/>
                        </a:cubicBezTo>
                        <a:cubicBezTo>
                          <a:pt x="419100" y="400050"/>
                          <a:pt x="38100" y="400050"/>
                          <a:pt x="0" y="342900"/>
                        </a:cubicBezTo>
                        <a:close/>
                      </a:path>
                    </a:pathLst>
                  </a:custGeom>
                  <a:gradFill flip="none" rotWithShape="1">
                    <a:gsLst>
                      <a:gs pos="0">
                        <a:srgbClr val="FF6600"/>
                      </a:gs>
                      <a:gs pos="100000">
                        <a:srgbClr val="FFFFFF"/>
                      </a:gs>
                    </a:gsLst>
                    <a:lin ang="10800000" scaled="0"/>
                    <a:tileRect/>
                  </a:gradFill>
                  <a:ln>
                    <a:noFill/>
                  </a:ln>
                  <a:effectLst>
                    <a:outerShdw blurRad="40000" dist="23000" dir="108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sp>
                <p:nvSpPr>
                  <p:cNvPr id="57" name="Oval 56"/>
                  <p:cNvSpPr/>
                  <p:nvPr/>
                </p:nvSpPr>
                <p:spPr>
                  <a:xfrm>
                    <a:off x="7620000" y="1905000"/>
                    <a:ext cx="381000" cy="381000"/>
                  </a:xfrm>
                  <a:prstGeom prst="ellipse">
                    <a:avLst/>
                  </a:prstGeom>
                  <a:gradFill flip="none" rotWithShape="1">
                    <a:gsLst>
                      <a:gs pos="24000">
                        <a:srgbClr val="FBB03B"/>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latin typeface="Calibri"/>
                    </a:endParaRPr>
                  </a:p>
                </p:txBody>
              </p:sp>
            </p:grpSp>
          </p:grpSp>
          <p:sp>
            <p:nvSpPr>
              <p:cNvPr id="45" name="Oval 44"/>
              <p:cNvSpPr>
                <a:spLocks noChangeAspect="1"/>
              </p:cNvSpPr>
              <p:nvPr/>
            </p:nvSpPr>
            <p:spPr>
              <a:xfrm>
                <a:off x="7254403" y="1574800"/>
                <a:ext cx="241300" cy="241300"/>
              </a:xfrm>
              <a:prstGeom prst="ellipse">
                <a:avLst/>
              </a:prstGeom>
              <a:solidFill>
                <a:schemeClr val="bg1">
                  <a:lumMod val="75000"/>
                </a:schemeClr>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grpSp>
        <p:sp>
          <p:nvSpPr>
            <p:cNvPr id="43" name="TextBox 42"/>
            <p:cNvSpPr txBox="1"/>
            <p:nvPr/>
          </p:nvSpPr>
          <p:spPr>
            <a:xfrm>
              <a:off x="7152712" y="1910587"/>
              <a:ext cx="1295400" cy="307777"/>
            </a:xfrm>
            <a:prstGeom prst="rect">
              <a:avLst/>
            </a:prstGeom>
            <a:noFill/>
          </p:spPr>
          <p:txBody>
            <a:bodyPr wrap="square" rtlCol="0">
              <a:spAutoFit/>
            </a:bodyPr>
            <a:lstStyle/>
            <a:p>
              <a:pPr algn="ctr"/>
              <a:r>
                <a:rPr lang="en-US" sz="1400" dirty="0" smtClean="0">
                  <a:solidFill>
                    <a:schemeClr val="bg1">
                      <a:lumMod val="50000"/>
                    </a:schemeClr>
                  </a:solidFill>
                </a:rPr>
                <a:t>TEAM</a:t>
              </a:r>
              <a:endParaRPr lang="en-US" sz="1400" dirty="0">
                <a:solidFill>
                  <a:schemeClr val="bg1">
                    <a:lumMod val="50000"/>
                  </a:schemeClr>
                </a:solidFill>
              </a:endParaRPr>
            </a:p>
          </p:txBody>
        </p:sp>
      </p:grpSp>
      <p:sp>
        <p:nvSpPr>
          <p:cNvPr id="115" name="Right Arrow 114"/>
          <p:cNvSpPr/>
          <p:nvPr/>
        </p:nvSpPr>
        <p:spPr>
          <a:xfrm rot="3255810">
            <a:off x="3635745" y="2930202"/>
            <a:ext cx="457200" cy="2247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ight Arrow 116"/>
          <p:cNvSpPr/>
          <p:nvPr/>
        </p:nvSpPr>
        <p:spPr>
          <a:xfrm rot="8666251">
            <a:off x="4886580" y="3150510"/>
            <a:ext cx="457200" cy="2247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ight Arrow 117"/>
          <p:cNvSpPr/>
          <p:nvPr/>
        </p:nvSpPr>
        <p:spPr>
          <a:xfrm rot="13436023">
            <a:off x="4877853" y="4268023"/>
            <a:ext cx="457200" cy="2247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ight Arrow 118"/>
          <p:cNvSpPr/>
          <p:nvPr/>
        </p:nvSpPr>
        <p:spPr>
          <a:xfrm rot="17936465">
            <a:off x="3851028" y="4507548"/>
            <a:ext cx="457200" cy="2247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ight Arrow 119"/>
          <p:cNvSpPr/>
          <p:nvPr/>
        </p:nvSpPr>
        <p:spPr>
          <a:xfrm rot="21226741">
            <a:off x="3287430" y="3747724"/>
            <a:ext cx="457200" cy="2247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TextBox 132"/>
          <p:cNvSpPr txBox="1"/>
          <p:nvPr/>
        </p:nvSpPr>
        <p:spPr>
          <a:xfrm>
            <a:off x="697665" y="1143000"/>
            <a:ext cx="7748485" cy="461665"/>
          </a:xfrm>
          <a:prstGeom prst="rect">
            <a:avLst/>
          </a:prstGeom>
          <a:noFill/>
        </p:spPr>
        <p:txBody>
          <a:bodyPr wrap="none" rtlCol="0">
            <a:spAutoFit/>
          </a:bodyPr>
          <a:lstStyle/>
          <a:p>
            <a:pPr algn="ctr"/>
            <a:r>
              <a:rPr lang="en-US" sz="2400" dirty="0" smtClean="0"/>
              <a:t>Members of the team are bombarded by conflicting requests</a:t>
            </a:r>
            <a:endParaRPr lang="en-US" sz="2400" dirty="0"/>
          </a:p>
        </p:txBody>
      </p:sp>
      <p:sp>
        <p:nvSpPr>
          <p:cNvPr id="3" name="TextBox 2"/>
          <p:cNvSpPr txBox="1"/>
          <p:nvPr/>
        </p:nvSpPr>
        <p:spPr>
          <a:xfrm>
            <a:off x="2742876" y="4918501"/>
            <a:ext cx="1905324" cy="1077218"/>
          </a:xfrm>
          <a:prstGeom prst="rect">
            <a:avLst/>
          </a:prstGeom>
          <a:noFill/>
        </p:spPr>
        <p:txBody>
          <a:bodyPr wrap="square" rtlCol="0">
            <a:spAutoFit/>
          </a:bodyPr>
          <a:lstStyle/>
          <a:p>
            <a:pPr algn="ctr"/>
            <a:r>
              <a:rPr lang="en-US" sz="3200" dirty="0" smtClean="0"/>
              <a:t>Customer two</a:t>
            </a:r>
            <a:endParaRPr lang="en-US" sz="3200" dirty="0"/>
          </a:p>
        </p:txBody>
      </p:sp>
      <p:sp>
        <p:nvSpPr>
          <p:cNvPr id="76" name="TextBox 75"/>
          <p:cNvSpPr txBox="1"/>
          <p:nvPr/>
        </p:nvSpPr>
        <p:spPr>
          <a:xfrm>
            <a:off x="5195715" y="2337930"/>
            <a:ext cx="2205842" cy="1077218"/>
          </a:xfrm>
          <a:prstGeom prst="rect">
            <a:avLst/>
          </a:prstGeom>
          <a:noFill/>
        </p:spPr>
        <p:txBody>
          <a:bodyPr wrap="square" rtlCol="0">
            <a:spAutoFit/>
          </a:bodyPr>
          <a:lstStyle/>
          <a:p>
            <a:pPr algn="ctr"/>
            <a:r>
              <a:rPr lang="en-US" sz="3200" dirty="0" smtClean="0"/>
              <a:t>Production issues</a:t>
            </a:r>
            <a:endParaRPr lang="en-US" sz="3200" dirty="0"/>
          </a:p>
        </p:txBody>
      </p:sp>
      <p:sp>
        <p:nvSpPr>
          <p:cNvPr id="77" name="TextBox 76"/>
          <p:cNvSpPr txBox="1"/>
          <p:nvPr/>
        </p:nvSpPr>
        <p:spPr>
          <a:xfrm>
            <a:off x="4863870" y="4766276"/>
            <a:ext cx="2451330" cy="1077218"/>
          </a:xfrm>
          <a:prstGeom prst="rect">
            <a:avLst/>
          </a:prstGeom>
          <a:noFill/>
        </p:spPr>
        <p:txBody>
          <a:bodyPr wrap="square" rtlCol="0">
            <a:spAutoFit/>
          </a:bodyPr>
          <a:lstStyle/>
          <a:p>
            <a:pPr algn="ctr"/>
            <a:r>
              <a:rPr lang="en-US" sz="3200" dirty="0" smtClean="0"/>
              <a:t>Stakeholder one</a:t>
            </a:r>
            <a:endParaRPr lang="en-US" sz="3200" dirty="0"/>
          </a:p>
        </p:txBody>
      </p:sp>
      <p:sp>
        <p:nvSpPr>
          <p:cNvPr id="78" name="TextBox 77"/>
          <p:cNvSpPr txBox="1"/>
          <p:nvPr/>
        </p:nvSpPr>
        <p:spPr>
          <a:xfrm>
            <a:off x="1079366" y="3352800"/>
            <a:ext cx="2197234" cy="1077218"/>
          </a:xfrm>
          <a:prstGeom prst="rect">
            <a:avLst/>
          </a:prstGeom>
          <a:noFill/>
        </p:spPr>
        <p:txBody>
          <a:bodyPr wrap="square" rtlCol="0">
            <a:spAutoFit/>
          </a:bodyPr>
          <a:lstStyle/>
          <a:p>
            <a:pPr algn="ctr"/>
            <a:r>
              <a:rPr lang="en-US" sz="3200" dirty="0" smtClean="0"/>
              <a:t>Stakeholder two</a:t>
            </a:r>
            <a:endParaRPr lang="en-US" sz="3200" dirty="0"/>
          </a:p>
        </p:txBody>
      </p:sp>
      <p:sp>
        <p:nvSpPr>
          <p:cNvPr id="79" name="TextBox 78"/>
          <p:cNvSpPr txBox="1"/>
          <p:nvPr/>
        </p:nvSpPr>
        <p:spPr>
          <a:xfrm>
            <a:off x="2209800" y="2046982"/>
            <a:ext cx="1890486" cy="1077218"/>
          </a:xfrm>
          <a:prstGeom prst="rect">
            <a:avLst/>
          </a:prstGeom>
          <a:noFill/>
        </p:spPr>
        <p:txBody>
          <a:bodyPr wrap="square" rtlCol="0">
            <a:spAutoFit/>
          </a:bodyPr>
          <a:lstStyle/>
          <a:p>
            <a:pPr algn="ctr"/>
            <a:r>
              <a:rPr lang="en-US" sz="3200" dirty="0" smtClean="0"/>
              <a:t>Customer one</a:t>
            </a:r>
            <a:endParaRPr lang="en-US" sz="3200" dirty="0"/>
          </a:p>
        </p:txBody>
      </p:sp>
      <p:sp>
        <p:nvSpPr>
          <p:cNvPr id="81" name="Right Arrow 80"/>
          <p:cNvSpPr/>
          <p:nvPr/>
        </p:nvSpPr>
        <p:spPr>
          <a:xfrm rot="11317551">
            <a:off x="5158357" y="3721147"/>
            <a:ext cx="457200" cy="2247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Box 81"/>
          <p:cNvSpPr txBox="1"/>
          <p:nvPr/>
        </p:nvSpPr>
        <p:spPr>
          <a:xfrm>
            <a:off x="5734742" y="3656698"/>
            <a:ext cx="2169667" cy="584775"/>
          </a:xfrm>
          <a:prstGeom prst="rect">
            <a:avLst/>
          </a:prstGeom>
          <a:noFill/>
        </p:spPr>
        <p:txBody>
          <a:bodyPr wrap="square" rtlCol="0">
            <a:spAutoFit/>
          </a:bodyPr>
          <a:lstStyle/>
          <a:p>
            <a:pPr algn="ctr"/>
            <a:r>
              <a:rPr lang="en-US" sz="3200" dirty="0" smtClean="0"/>
              <a:t>Regressions</a:t>
            </a:r>
            <a:endParaRPr lang="en-US" sz="3200" dirty="0"/>
          </a:p>
        </p:txBody>
      </p:sp>
    </p:spTree>
    <p:extLst>
      <p:ext uri="{BB962C8B-B14F-4D97-AF65-F5344CB8AC3E}">
        <p14:creationId xmlns:p14="http://schemas.microsoft.com/office/powerpoint/2010/main" val="4205807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
            <a:ext cx="8229600" cy="685800"/>
          </a:xfrm>
        </p:spPr>
        <p:txBody>
          <a:bodyPr/>
          <a:lstStyle/>
          <a:p>
            <a:pPr algn="ctr"/>
            <a:r>
              <a:rPr lang="en-US" dirty="0" smtClean="0">
                <a:solidFill>
                  <a:schemeClr val="tx1"/>
                </a:solidFill>
              </a:rPr>
              <a:t>The “Locked Room”</a:t>
            </a:r>
            <a:endParaRPr lang="en-US" dirty="0"/>
          </a:p>
        </p:txBody>
      </p:sp>
      <p:grpSp>
        <p:nvGrpSpPr>
          <p:cNvPr id="466" name="Group 465"/>
          <p:cNvGrpSpPr/>
          <p:nvPr/>
        </p:nvGrpSpPr>
        <p:grpSpPr>
          <a:xfrm>
            <a:off x="2042828" y="2364166"/>
            <a:ext cx="3534344" cy="2791210"/>
            <a:chOff x="2576228" y="3226372"/>
            <a:chExt cx="3534344" cy="2791210"/>
          </a:xfrm>
        </p:grpSpPr>
        <p:pic>
          <p:nvPicPr>
            <p:cNvPr id="103" name="Picture 102"/>
            <p:cNvPicPr>
              <a:picLocks noChangeAspect="1"/>
            </p:cNvPicPr>
            <p:nvPr/>
          </p:nvPicPr>
          <p:blipFill rotWithShape="1">
            <a:blip r:embed="rId3"/>
            <a:srcRect l="4174" t="2649" r="10703" b="7586"/>
            <a:stretch/>
          </p:blipFill>
          <p:spPr>
            <a:xfrm>
              <a:off x="3962400" y="3273839"/>
              <a:ext cx="2148172" cy="2210983"/>
            </a:xfrm>
            <a:prstGeom prst="rect">
              <a:avLst/>
            </a:prstGeom>
          </p:spPr>
        </p:pic>
        <p:grpSp>
          <p:nvGrpSpPr>
            <p:cNvPr id="15" name="Group 14"/>
            <p:cNvGrpSpPr/>
            <p:nvPr/>
          </p:nvGrpSpPr>
          <p:grpSpPr>
            <a:xfrm>
              <a:off x="3185828" y="3226372"/>
              <a:ext cx="394612" cy="2308324"/>
              <a:chOff x="2743200" y="3226372"/>
              <a:chExt cx="394612" cy="2308324"/>
            </a:xfrm>
          </p:grpSpPr>
          <p:grpSp>
            <p:nvGrpSpPr>
              <p:cNvPr id="245" name="Group 244"/>
              <p:cNvGrpSpPr/>
              <p:nvPr/>
            </p:nvGrpSpPr>
            <p:grpSpPr>
              <a:xfrm>
                <a:off x="2743200" y="3226372"/>
                <a:ext cx="394611" cy="327124"/>
                <a:chOff x="4953000" y="1066800"/>
                <a:chExt cx="228600" cy="152399"/>
              </a:xfrm>
            </p:grpSpPr>
            <p:sp>
              <p:nvSpPr>
                <p:cNvPr id="383" name="Rectangle 382"/>
                <p:cNvSpPr>
                  <a:spLocks noChangeAspect="1" noChangeArrowheads="1"/>
                </p:cNvSpPr>
                <p:nvPr/>
              </p:nvSpPr>
              <p:spPr bwMode="auto">
                <a:xfrm>
                  <a:off x="4953000" y="1066800"/>
                  <a:ext cx="228600" cy="152399"/>
                </a:xfrm>
                <a:prstGeom prst="rect">
                  <a:avLst/>
                </a:prstGeom>
                <a:gradFill>
                  <a:gsLst>
                    <a:gs pos="0">
                      <a:srgbClr val="FFFFA7"/>
                    </a:gs>
                    <a:gs pos="50000">
                      <a:srgbClr val="FFFF69"/>
                    </a:gs>
                  </a:gsLst>
                  <a:lin ang="5400000" scaled="0"/>
                </a:gra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l">
                    <a:defRPr/>
                  </a:pPr>
                  <a:endParaRPr lang="en-US" sz="1600" b="1" dirty="0"/>
                </a:p>
              </p:txBody>
            </p:sp>
            <p:cxnSp>
              <p:nvCxnSpPr>
                <p:cNvPr id="384" name="Straight Connector 383"/>
                <p:cNvCxnSpPr/>
                <p:nvPr/>
              </p:nvCxnSpPr>
              <p:spPr>
                <a:xfrm>
                  <a:off x="4976436" y="1104900"/>
                  <a:ext cx="7030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a:off x="5061347" y="1104900"/>
                  <a:ext cx="9286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4976436" y="1143000"/>
                  <a:ext cx="53955"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5045431" y="1143000"/>
                  <a:ext cx="4687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5107782" y="1143000"/>
                  <a:ext cx="4643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a:off x="4976436" y="1181099"/>
                  <a:ext cx="9374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a:off x="5092303" y="1181099"/>
                  <a:ext cx="6191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5" name="Group 414"/>
              <p:cNvGrpSpPr/>
              <p:nvPr/>
            </p:nvGrpSpPr>
            <p:grpSpPr>
              <a:xfrm>
                <a:off x="2743201" y="3607372"/>
                <a:ext cx="394611" cy="327124"/>
                <a:chOff x="4953000" y="1066800"/>
                <a:chExt cx="228600" cy="152399"/>
              </a:xfrm>
            </p:grpSpPr>
            <p:sp>
              <p:nvSpPr>
                <p:cNvPr id="416" name="Rectangle 415"/>
                <p:cNvSpPr>
                  <a:spLocks noChangeAspect="1" noChangeArrowheads="1"/>
                </p:cNvSpPr>
                <p:nvPr/>
              </p:nvSpPr>
              <p:spPr bwMode="auto">
                <a:xfrm>
                  <a:off x="4953000" y="1066800"/>
                  <a:ext cx="228600" cy="152399"/>
                </a:xfrm>
                <a:prstGeom prst="rect">
                  <a:avLst/>
                </a:prstGeom>
                <a:gradFill>
                  <a:gsLst>
                    <a:gs pos="0">
                      <a:srgbClr val="FFFFA7"/>
                    </a:gs>
                    <a:gs pos="50000">
                      <a:srgbClr val="FFFF69"/>
                    </a:gs>
                  </a:gsLst>
                  <a:lin ang="5400000" scaled="0"/>
                </a:gra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l">
                    <a:defRPr/>
                  </a:pPr>
                  <a:endParaRPr lang="en-US" sz="1600" b="1" dirty="0"/>
                </a:p>
              </p:txBody>
            </p:sp>
            <p:cxnSp>
              <p:nvCxnSpPr>
                <p:cNvPr id="417" name="Straight Connector 416"/>
                <p:cNvCxnSpPr/>
                <p:nvPr/>
              </p:nvCxnSpPr>
              <p:spPr>
                <a:xfrm>
                  <a:off x="4976436" y="1104900"/>
                  <a:ext cx="7030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a:off x="5061347" y="1104900"/>
                  <a:ext cx="9286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a:off x="4976436" y="1143000"/>
                  <a:ext cx="53955"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a:off x="5045431" y="1143000"/>
                  <a:ext cx="4687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p:nvCxnSpPr>
              <p:spPr>
                <a:xfrm>
                  <a:off x="5107782" y="1143000"/>
                  <a:ext cx="4643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p:nvCxnSpPr>
              <p:spPr>
                <a:xfrm>
                  <a:off x="4976432" y="1181099"/>
                  <a:ext cx="9374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p:nvCxnSpPr>
              <p:spPr>
                <a:xfrm>
                  <a:off x="5092303" y="1181099"/>
                  <a:ext cx="6191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24" name="Group 423"/>
              <p:cNvGrpSpPr/>
              <p:nvPr/>
            </p:nvGrpSpPr>
            <p:grpSpPr>
              <a:xfrm>
                <a:off x="2743200" y="4010696"/>
                <a:ext cx="394611" cy="327124"/>
                <a:chOff x="4953000" y="1066800"/>
                <a:chExt cx="228600" cy="152399"/>
              </a:xfrm>
            </p:grpSpPr>
            <p:sp>
              <p:nvSpPr>
                <p:cNvPr id="425" name="Rectangle 424"/>
                <p:cNvSpPr>
                  <a:spLocks noChangeAspect="1" noChangeArrowheads="1"/>
                </p:cNvSpPr>
                <p:nvPr/>
              </p:nvSpPr>
              <p:spPr bwMode="auto">
                <a:xfrm>
                  <a:off x="4953000" y="1066800"/>
                  <a:ext cx="228600" cy="152399"/>
                </a:xfrm>
                <a:prstGeom prst="rect">
                  <a:avLst/>
                </a:prstGeom>
                <a:gradFill>
                  <a:gsLst>
                    <a:gs pos="0">
                      <a:srgbClr val="FFFFA7"/>
                    </a:gs>
                    <a:gs pos="50000">
                      <a:srgbClr val="FFFF69"/>
                    </a:gs>
                  </a:gsLst>
                  <a:lin ang="5400000" scaled="0"/>
                </a:gra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l">
                    <a:defRPr/>
                  </a:pPr>
                  <a:endParaRPr lang="en-US" sz="1600" b="1" dirty="0"/>
                </a:p>
              </p:txBody>
            </p:sp>
            <p:cxnSp>
              <p:nvCxnSpPr>
                <p:cNvPr id="426" name="Straight Connector 425"/>
                <p:cNvCxnSpPr/>
                <p:nvPr/>
              </p:nvCxnSpPr>
              <p:spPr>
                <a:xfrm>
                  <a:off x="4976436" y="1104900"/>
                  <a:ext cx="7030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p:nvCxnSpPr>
              <p:spPr>
                <a:xfrm>
                  <a:off x="5061347" y="1104900"/>
                  <a:ext cx="9286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p:nvCxnSpPr>
              <p:spPr>
                <a:xfrm>
                  <a:off x="4976436" y="1143000"/>
                  <a:ext cx="53955"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p:nvCxnSpPr>
              <p:spPr>
                <a:xfrm>
                  <a:off x="5045431" y="1143000"/>
                  <a:ext cx="4687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p:nvCxnSpPr>
              <p:spPr>
                <a:xfrm>
                  <a:off x="5107782" y="1143000"/>
                  <a:ext cx="4643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p:nvCxnSpPr>
              <p:spPr>
                <a:xfrm>
                  <a:off x="4976436" y="1181099"/>
                  <a:ext cx="9374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p:nvCxnSpPr>
              <p:spPr>
                <a:xfrm>
                  <a:off x="5092303" y="1181099"/>
                  <a:ext cx="6191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3" name="Group 432"/>
              <p:cNvGrpSpPr/>
              <p:nvPr/>
            </p:nvGrpSpPr>
            <p:grpSpPr>
              <a:xfrm>
                <a:off x="2743200" y="4423248"/>
                <a:ext cx="394611" cy="327124"/>
                <a:chOff x="4953000" y="1066800"/>
                <a:chExt cx="228600" cy="152399"/>
              </a:xfrm>
            </p:grpSpPr>
            <p:sp>
              <p:nvSpPr>
                <p:cNvPr id="434" name="Rectangle 433"/>
                <p:cNvSpPr>
                  <a:spLocks noChangeAspect="1" noChangeArrowheads="1"/>
                </p:cNvSpPr>
                <p:nvPr/>
              </p:nvSpPr>
              <p:spPr bwMode="auto">
                <a:xfrm>
                  <a:off x="4953000" y="1066800"/>
                  <a:ext cx="228600" cy="152399"/>
                </a:xfrm>
                <a:prstGeom prst="rect">
                  <a:avLst/>
                </a:prstGeom>
                <a:gradFill>
                  <a:gsLst>
                    <a:gs pos="0">
                      <a:srgbClr val="FFFFA7"/>
                    </a:gs>
                    <a:gs pos="50000">
                      <a:srgbClr val="FFFF69"/>
                    </a:gs>
                  </a:gsLst>
                  <a:lin ang="5400000" scaled="0"/>
                </a:gra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l">
                    <a:defRPr/>
                  </a:pPr>
                  <a:endParaRPr lang="en-US" sz="1600" b="1" dirty="0"/>
                </a:p>
              </p:txBody>
            </p:sp>
            <p:cxnSp>
              <p:nvCxnSpPr>
                <p:cNvPr id="435" name="Straight Connector 434"/>
                <p:cNvCxnSpPr/>
                <p:nvPr/>
              </p:nvCxnSpPr>
              <p:spPr>
                <a:xfrm>
                  <a:off x="4976436" y="1104900"/>
                  <a:ext cx="7030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p:nvCxnSpPr>
              <p:spPr>
                <a:xfrm>
                  <a:off x="5061347" y="1104900"/>
                  <a:ext cx="9286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p:nvCxnSpPr>
              <p:spPr>
                <a:xfrm>
                  <a:off x="4976436" y="1143000"/>
                  <a:ext cx="53955"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p:nvCxnSpPr>
              <p:spPr>
                <a:xfrm>
                  <a:off x="5045431" y="1143000"/>
                  <a:ext cx="4687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p:nvCxnSpPr>
              <p:spPr>
                <a:xfrm>
                  <a:off x="5107782" y="1143000"/>
                  <a:ext cx="4643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p:nvCxnSpPr>
              <p:spPr>
                <a:xfrm>
                  <a:off x="4976436" y="1181099"/>
                  <a:ext cx="9374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p:nvCxnSpPr>
              <p:spPr>
                <a:xfrm>
                  <a:off x="5092303" y="1181099"/>
                  <a:ext cx="6191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2" name="Group 441"/>
              <p:cNvGrpSpPr/>
              <p:nvPr/>
            </p:nvGrpSpPr>
            <p:grpSpPr>
              <a:xfrm>
                <a:off x="2743200" y="4804248"/>
                <a:ext cx="394611" cy="327124"/>
                <a:chOff x="4953000" y="1066800"/>
                <a:chExt cx="228600" cy="152399"/>
              </a:xfrm>
            </p:grpSpPr>
            <p:sp>
              <p:nvSpPr>
                <p:cNvPr id="443" name="Rectangle 442"/>
                <p:cNvSpPr>
                  <a:spLocks noChangeAspect="1" noChangeArrowheads="1"/>
                </p:cNvSpPr>
                <p:nvPr/>
              </p:nvSpPr>
              <p:spPr bwMode="auto">
                <a:xfrm>
                  <a:off x="4953000" y="1066800"/>
                  <a:ext cx="228600" cy="152399"/>
                </a:xfrm>
                <a:prstGeom prst="rect">
                  <a:avLst/>
                </a:prstGeom>
                <a:gradFill>
                  <a:gsLst>
                    <a:gs pos="0">
                      <a:srgbClr val="FFFFA7"/>
                    </a:gs>
                    <a:gs pos="50000">
                      <a:srgbClr val="FFFF69"/>
                    </a:gs>
                  </a:gsLst>
                  <a:lin ang="5400000" scaled="0"/>
                </a:gra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l">
                    <a:defRPr/>
                  </a:pPr>
                  <a:endParaRPr lang="en-US" sz="1600" b="1" dirty="0"/>
                </a:p>
              </p:txBody>
            </p:sp>
            <p:cxnSp>
              <p:nvCxnSpPr>
                <p:cNvPr id="444" name="Straight Connector 443"/>
                <p:cNvCxnSpPr/>
                <p:nvPr/>
              </p:nvCxnSpPr>
              <p:spPr>
                <a:xfrm>
                  <a:off x="4976436" y="1104900"/>
                  <a:ext cx="7030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p:nvCxnSpPr>
              <p:spPr>
                <a:xfrm>
                  <a:off x="5061347" y="1104900"/>
                  <a:ext cx="9286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p:nvCxnSpPr>
              <p:spPr>
                <a:xfrm>
                  <a:off x="4976436" y="1143000"/>
                  <a:ext cx="53955"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p:nvCxnSpPr>
              <p:spPr>
                <a:xfrm>
                  <a:off x="5045431" y="1143000"/>
                  <a:ext cx="4687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p:nvCxnSpPr>
              <p:spPr>
                <a:xfrm>
                  <a:off x="5107782" y="1143000"/>
                  <a:ext cx="4643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p:nvCxnSpPr>
              <p:spPr>
                <a:xfrm>
                  <a:off x="4976436" y="1181099"/>
                  <a:ext cx="9374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p:nvCxnSpPr>
              <p:spPr>
                <a:xfrm>
                  <a:off x="5092303" y="1181099"/>
                  <a:ext cx="6191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51" name="Group 450"/>
              <p:cNvGrpSpPr/>
              <p:nvPr/>
            </p:nvGrpSpPr>
            <p:grpSpPr>
              <a:xfrm>
                <a:off x="2743200" y="5207572"/>
                <a:ext cx="394611" cy="327124"/>
                <a:chOff x="4953000" y="1066800"/>
                <a:chExt cx="228600" cy="152399"/>
              </a:xfrm>
            </p:grpSpPr>
            <p:sp>
              <p:nvSpPr>
                <p:cNvPr id="452" name="Rectangle 451"/>
                <p:cNvSpPr>
                  <a:spLocks noChangeAspect="1" noChangeArrowheads="1"/>
                </p:cNvSpPr>
                <p:nvPr/>
              </p:nvSpPr>
              <p:spPr bwMode="auto">
                <a:xfrm>
                  <a:off x="4953000" y="1066800"/>
                  <a:ext cx="228600" cy="152399"/>
                </a:xfrm>
                <a:prstGeom prst="rect">
                  <a:avLst/>
                </a:prstGeom>
                <a:gradFill>
                  <a:gsLst>
                    <a:gs pos="0">
                      <a:srgbClr val="FFFFA7"/>
                    </a:gs>
                    <a:gs pos="50000">
                      <a:srgbClr val="FFFF69"/>
                    </a:gs>
                  </a:gsLst>
                  <a:lin ang="5400000" scaled="0"/>
                </a:gra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l">
                    <a:defRPr/>
                  </a:pPr>
                  <a:endParaRPr lang="en-US" sz="1600" b="1" dirty="0"/>
                </a:p>
              </p:txBody>
            </p:sp>
            <p:cxnSp>
              <p:nvCxnSpPr>
                <p:cNvPr id="453" name="Straight Connector 452"/>
                <p:cNvCxnSpPr/>
                <p:nvPr/>
              </p:nvCxnSpPr>
              <p:spPr>
                <a:xfrm>
                  <a:off x="4976436" y="1104900"/>
                  <a:ext cx="7030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p:nvCxnSpPr>
              <p:spPr>
                <a:xfrm>
                  <a:off x="5061347" y="1104900"/>
                  <a:ext cx="9286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p:nvCxnSpPr>
              <p:spPr>
                <a:xfrm>
                  <a:off x="4976436" y="1143000"/>
                  <a:ext cx="53955"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p:nvCxnSpPr>
              <p:spPr>
                <a:xfrm>
                  <a:off x="5045431" y="1143000"/>
                  <a:ext cx="4687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p:nvCxnSpPr>
              <p:spPr>
                <a:xfrm>
                  <a:off x="5107782" y="1143000"/>
                  <a:ext cx="4643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a:off x="4976436" y="1181099"/>
                  <a:ext cx="9374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p:nvCxnSpPr>
              <p:spPr>
                <a:xfrm>
                  <a:off x="5092303" y="1181099"/>
                  <a:ext cx="6191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460" name="TextBox 459"/>
            <p:cNvSpPr txBox="1"/>
            <p:nvPr/>
          </p:nvSpPr>
          <p:spPr>
            <a:xfrm>
              <a:off x="4138298" y="5555917"/>
              <a:ext cx="1828800" cy="461665"/>
            </a:xfrm>
            <a:prstGeom prst="rect">
              <a:avLst/>
            </a:prstGeom>
            <a:noFill/>
          </p:spPr>
          <p:txBody>
            <a:bodyPr wrap="square" rtlCol="0">
              <a:spAutoFit/>
            </a:bodyPr>
            <a:lstStyle/>
            <a:p>
              <a:pPr algn="ctr"/>
              <a:r>
                <a:rPr lang="en-US" sz="2400" dirty="0" smtClean="0"/>
                <a:t>AGILE TEAM</a:t>
              </a:r>
              <a:endParaRPr lang="en-US" sz="2400" dirty="0"/>
            </a:p>
          </p:txBody>
        </p:sp>
        <p:sp>
          <p:nvSpPr>
            <p:cNvPr id="461" name="TextBox 460"/>
            <p:cNvSpPr txBox="1"/>
            <p:nvPr/>
          </p:nvSpPr>
          <p:spPr>
            <a:xfrm>
              <a:off x="2576228" y="5549729"/>
              <a:ext cx="1676400" cy="461665"/>
            </a:xfrm>
            <a:prstGeom prst="rect">
              <a:avLst/>
            </a:prstGeom>
            <a:noFill/>
          </p:spPr>
          <p:txBody>
            <a:bodyPr wrap="square" rtlCol="0">
              <a:spAutoFit/>
            </a:bodyPr>
            <a:lstStyle/>
            <a:p>
              <a:pPr algn="ctr"/>
              <a:r>
                <a:rPr lang="en-US" sz="2400" dirty="0" smtClean="0"/>
                <a:t>BACKLOG</a:t>
              </a:r>
              <a:endParaRPr lang="en-US" sz="2400" dirty="0"/>
            </a:p>
          </p:txBody>
        </p:sp>
      </p:grpSp>
      <p:grpSp>
        <p:nvGrpSpPr>
          <p:cNvPr id="465" name="Group 464"/>
          <p:cNvGrpSpPr/>
          <p:nvPr/>
        </p:nvGrpSpPr>
        <p:grpSpPr>
          <a:xfrm>
            <a:off x="152400" y="838200"/>
            <a:ext cx="8839200" cy="4512649"/>
            <a:chOff x="10134600" y="836996"/>
            <a:chExt cx="3657600" cy="2287204"/>
          </a:xfrm>
        </p:grpSpPr>
        <p:sp>
          <p:nvSpPr>
            <p:cNvPr id="24" name="Cube 23"/>
            <p:cNvSpPr/>
            <p:nvPr/>
          </p:nvSpPr>
          <p:spPr>
            <a:xfrm>
              <a:off x="10134600" y="836996"/>
              <a:ext cx="3657600" cy="2287204"/>
            </a:xfrm>
            <a:prstGeom prst="cube">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3" name="Rectangle 462"/>
            <p:cNvSpPr/>
            <p:nvPr/>
          </p:nvSpPr>
          <p:spPr>
            <a:xfrm>
              <a:off x="10287000" y="1734771"/>
              <a:ext cx="685800" cy="1389429"/>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4" name="Rectangle 463"/>
            <p:cNvSpPr/>
            <p:nvPr/>
          </p:nvSpPr>
          <p:spPr>
            <a:xfrm>
              <a:off x="12420600" y="1734771"/>
              <a:ext cx="685800" cy="1389429"/>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4" name="Group 223"/>
          <p:cNvGrpSpPr/>
          <p:nvPr/>
        </p:nvGrpSpPr>
        <p:grpSpPr>
          <a:xfrm>
            <a:off x="645264" y="2760050"/>
            <a:ext cx="1417353" cy="1337291"/>
            <a:chOff x="9826037" y="190500"/>
            <a:chExt cx="1417353" cy="1322663"/>
          </a:xfrm>
        </p:grpSpPr>
        <p:sp>
          <p:nvSpPr>
            <p:cNvPr id="225" name="Rectangle 224"/>
            <p:cNvSpPr/>
            <p:nvPr/>
          </p:nvSpPr>
          <p:spPr>
            <a:xfrm>
              <a:off x="9826037" y="190500"/>
              <a:ext cx="1417353" cy="1312826"/>
            </a:xfrm>
            <a:prstGeom prst="rect">
              <a:avLst/>
            </a:prstGeom>
            <a:solidFill>
              <a:schemeClr val="bg1">
                <a:alpha val="90195"/>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400" dirty="0" smtClean="0">
                  <a:solidFill>
                    <a:srgbClr val="000000"/>
                  </a:solidFill>
                </a:rPr>
                <a:t>Definition of Ready</a:t>
              </a:r>
              <a:endParaRPr lang="en-US" sz="2400" dirty="0">
                <a:solidFill>
                  <a:srgbClr val="000000"/>
                </a:solidFill>
              </a:endParaRPr>
            </a:p>
          </p:txBody>
        </p:sp>
        <p:sp>
          <p:nvSpPr>
            <p:cNvPr id="226" name="TextBox 225"/>
            <p:cNvSpPr txBox="1"/>
            <p:nvPr/>
          </p:nvSpPr>
          <p:spPr>
            <a:xfrm>
              <a:off x="9902463" y="928388"/>
              <a:ext cx="1285816" cy="584775"/>
            </a:xfrm>
            <a:prstGeom prst="rect">
              <a:avLst/>
            </a:prstGeom>
            <a:noFill/>
          </p:spPr>
          <p:txBody>
            <a:bodyPr wrap="square" rtlCol="0">
              <a:spAutoFit/>
            </a:bodyPr>
            <a:lstStyle/>
            <a:p>
              <a:pPr marL="91440" indent="-91440">
                <a:buFont typeface="+mj-lt"/>
                <a:buAutoNum type="arabicParenR"/>
              </a:pPr>
              <a:r>
                <a:rPr lang="en-US" sz="400" dirty="0" err="1" smtClean="0"/>
                <a:t>Asdf</a:t>
              </a:r>
              <a:r>
                <a:rPr lang="en-US" sz="400" dirty="0" smtClean="0"/>
                <a:t> </a:t>
              </a:r>
              <a:r>
                <a:rPr lang="en-US" sz="400" dirty="0" err="1" smtClean="0"/>
                <a:t>asdf</a:t>
              </a:r>
              <a:r>
                <a:rPr lang="en-US" sz="400" dirty="0" smtClean="0"/>
                <a:t> qwerty </a:t>
              </a:r>
              <a:r>
                <a:rPr lang="en-US" sz="400" dirty="0" err="1" smtClean="0"/>
                <a:t>asdf</a:t>
              </a:r>
              <a:r>
                <a:rPr lang="en-US" sz="400" dirty="0" smtClean="0"/>
                <a:t>.</a:t>
              </a:r>
            </a:p>
            <a:p>
              <a:pPr marL="91440" indent="-91440">
                <a:buFont typeface="+mj-lt"/>
                <a:buAutoNum type="arabicParenR"/>
              </a:pPr>
              <a:r>
                <a:rPr lang="en-US" sz="400" dirty="0" smtClean="0"/>
                <a:t>Qwerty </a:t>
              </a:r>
              <a:r>
                <a:rPr lang="en-US" sz="400" dirty="0" err="1" smtClean="0"/>
                <a:t>asdf</a:t>
              </a:r>
              <a:r>
                <a:rPr lang="en-US" sz="400" dirty="0" smtClean="0"/>
                <a:t> </a:t>
              </a:r>
              <a:r>
                <a:rPr lang="en-US" sz="400" dirty="0" err="1" smtClean="0"/>
                <a:t>hj</a:t>
              </a:r>
              <a:r>
                <a:rPr lang="en-US" sz="400" dirty="0" smtClean="0"/>
                <a:t> </a:t>
              </a:r>
              <a:r>
                <a:rPr lang="en-US" sz="400" dirty="0" err="1" smtClean="0"/>
                <a:t>klm</a:t>
              </a:r>
              <a:r>
                <a:rPr lang="en-US" sz="400" dirty="0" smtClean="0"/>
                <a:t>.</a:t>
              </a:r>
            </a:p>
            <a:p>
              <a:pPr marL="91440" indent="-91440">
                <a:buFont typeface="+mj-lt"/>
                <a:buAutoNum type="arabicParenR"/>
              </a:pPr>
              <a:r>
                <a:rPr lang="en-US" sz="400" dirty="0" err="1" smtClean="0"/>
                <a:t>Asdfasdf</a:t>
              </a:r>
              <a:r>
                <a:rPr lang="en-US" sz="400" dirty="0" smtClean="0"/>
                <a:t> </a:t>
              </a:r>
              <a:r>
                <a:rPr lang="en-US" sz="400" dirty="0" err="1" smtClean="0"/>
                <a:t>qwert</a:t>
              </a:r>
              <a:r>
                <a:rPr lang="en-US" sz="400" dirty="0" smtClean="0"/>
                <a:t> </a:t>
              </a:r>
              <a:r>
                <a:rPr lang="en-US" sz="400" dirty="0" err="1" smtClean="0"/>
                <a:t>jkl</a:t>
              </a:r>
              <a:r>
                <a:rPr lang="en-US" sz="400" dirty="0" smtClean="0"/>
                <a:t>.</a:t>
              </a:r>
            </a:p>
            <a:p>
              <a:pPr marL="91440" indent="-91440">
                <a:buFont typeface="+mj-lt"/>
                <a:buAutoNum type="arabicParenR"/>
              </a:pPr>
              <a:r>
                <a:rPr lang="en-US" sz="400" dirty="0" smtClean="0"/>
                <a:t>If you can read this you are way too close.</a:t>
              </a:r>
            </a:p>
            <a:p>
              <a:pPr marL="91440" indent="-91440">
                <a:buFont typeface="+mj-lt"/>
                <a:buAutoNum type="arabicParenR"/>
              </a:pPr>
              <a:r>
                <a:rPr lang="en-US" sz="400" dirty="0" smtClean="0"/>
                <a:t>No, really, back up.</a:t>
              </a:r>
            </a:p>
            <a:p>
              <a:pPr marL="91440" indent="-91440">
                <a:buFont typeface="+mj-lt"/>
                <a:buAutoNum type="arabicParenR"/>
              </a:pPr>
              <a:r>
                <a:rPr lang="en-US" sz="400" dirty="0" smtClean="0"/>
                <a:t>Why are you still reading this?</a:t>
              </a:r>
            </a:p>
            <a:p>
              <a:pPr marL="91440" indent="-91440">
                <a:buFont typeface="+mj-lt"/>
                <a:buAutoNum type="arabicParenR"/>
              </a:pPr>
              <a:r>
                <a:rPr lang="en-US" sz="400" dirty="0" smtClean="0"/>
                <a:t>Must pass all performance tests</a:t>
              </a:r>
            </a:p>
            <a:p>
              <a:pPr marL="91440" indent="-91440">
                <a:buFont typeface="+mj-lt"/>
                <a:buAutoNum type="arabicParenR"/>
              </a:pPr>
              <a:r>
                <a:rPr lang="en-US" sz="400" dirty="0" smtClean="0"/>
                <a:t>Graphics do not contain the color red.</a:t>
              </a:r>
            </a:p>
          </p:txBody>
        </p:sp>
      </p:grpSp>
      <p:pic>
        <p:nvPicPr>
          <p:cNvPr id="467" name="Picture 466" descr="BU00199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366" y="4227630"/>
            <a:ext cx="488795" cy="513620"/>
          </a:xfrm>
          <a:prstGeom prst="rect">
            <a:avLst/>
          </a:prstGeom>
        </p:spPr>
      </p:pic>
      <p:pic>
        <p:nvPicPr>
          <p:cNvPr id="468" name="Picture 467" descr="BU00199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1205" y="4151430"/>
            <a:ext cx="488795" cy="513620"/>
          </a:xfrm>
          <a:prstGeom prst="rect">
            <a:avLst/>
          </a:prstGeom>
        </p:spPr>
      </p:pic>
      <p:sp>
        <p:nvSpPr>
          <p:cNvPr id="469" name="Rectangle 468"/>
          <p:cNvSpPr/>
          <p:nvPr/>
        </p:nvSpPr>
        <p:spPr>
          <a:xfrm>
            <a:off x="866556" y="2150450"/>
            <a:ext cx="914400" cy="3607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ENTER</a:t>
            </a:r>
          </a:p>
        </p:txBody>
      </p:sp>
      <p:grpSp>
        <p:nvGrpSpPr>
          <p:cNvPr id="470" name="Group 469"/>
          <p:cNvGrpSpPr/>
          <p:nvPr/>
        </p:nvGrpSpPr>
        <p:grpSpPr>
          <a:xfrm>
            <a:off x="5791200" y="2760050"/>
            <a:ext cx="1417353" cy="1337291"/>
            <a:chOff x="9826037" y="190500"/>
            <a:chExt cx="1417353" cy="1322663"/>
          </a:xfrm>
        </p:grpSpPr>
        <p:sp>
          <p:nvSpPr>
            <p:cNvPr id="471" name="Rectangle 470"/>
            <p:cNvSpPr/>
            <p:nvPr/>
          </p:nvSpPr>
          <p:spPr>
            <a:xfrm>
              <a:off x="9826037" y="190500"/>
              <a:ext cx="1417353" cy="1312826"/>
            </a:xfrm>
            <a:prstGeom prst="rect">
              <a:avLst/>
            </a:prstGeom>
            <a:solidFill>
              <a:schemeClr val="bg1">
                <a:alpha val="90195"/>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400" dirty="0" smtClean="0">
                  <a:solidFill>
                    <a:srgbClr val="000000"/>
                  </a:solidFill>
                </a:rPr>
                <a:t>Definition of Done</a:t>
              </a:r>
              <a:endParaRPr lang="en-US" sz="2400" dirty="0">
                <a:solidFill>
                  <a:srgbClr val="000000"/>
                </a:solidFill>
              </a:endParaRPr>
            </a:p>
          </p:txBody>
        </p:sp>
        <p:sp>
          <p:nvSpPr>
            <p:cNvPr id="472" name="TextBox 471"/>
            <p:cNvSpPr txBox="1"/>
            <p:nvPr/>
          </p:nvSpPr>
          <p:spPr>
            <a:xfrm>
              <a:off x="9902463" y="928388"/>
              <a:ext cx="1285816" cy="584775"/>
            </a:xfrm>
            <a:prstGeom prst="rect">
              <a:avLst/>
            </a:prstGeom>
            <a:noFill/>
          </p:spPr>
          <p:txBody>
            <a:bodyPr wrap="square" rtlCol="0">
              <a:spAutoFit/>
            </a:bodyPr>
            <a:lstStyle/>
            <a:p>
              <a:pPr marL="91440" indent="-91440">
                <a:buFont typeface="+mj-lt"/>
                <a:buAutoNum type="arabicParenR"/>
              </a:pPr>
              <a:r>
                <a:rPr lang="en-US" sz="400" dirty="0" err="1" smtClean="0"/>
                <a:t>Asdf</a:t>
              </a:r>
              <a:r>
                <a:rPr lang="en-US" sz="400" dirty="0" smtClean="0"/>
                <a:t> </a:t>
              </a:r>
              <a:r>
                <a:rPr lang="en-US" sz="400" dirty="0" err="1" smtClean="0"/>
                <a:t>asdf</a:t>
              </a:r>
              <a:r>
                <a:rPr lang="en-US" sz="400" dirty="0" smtClean="0"/>
                <a:t> qwerty </a:t>
              </a:r>
              <a:r>
                <a:rPr lang="en-US" sz="400" dirty="0" err="1" smtClean="0"/>
                <a:t>asdf</a:t>
              </a:r>
              <a:r>
                <a:rPr lang="en-US" sz="400" dirty="0" smtClean="0"/>
                <a:t>.</a:t>
              </a:r>
            </a:p>
            <a:p>
              <a:pPr marL="91440" indent="-91440">
                <a:buFont typeface="+mj-lt"/>
                <a:buAutoNum type="arabicParenR"/>
              </a:pPr>
              <a:r>
                <a:rPr lang="en-US" sz="400" dirty="0" smtClean="0"/>
                <a:t>Qwerty </a:t>
              </a:r>
              <a:r>
                <a:rPr lang="en-US" sz="400" dirty="0" err="1" smtClean="0"/>
                <a:t>asdf</a:t>
              </a:r>
              <a:r>
                <a:rPr lang="en-US" sz="400" dirty="0" smtClean="0"/>
                <a:t> </a:t>
              </a:r>
              <a:r>
                <a:rPr lang="en-US" sz="400" dirty="0" err="1" smtClean="0"/>
                <a:t>hj</a:t>
              </a:r>
              <a:r>
                <a:rPr lang="en-US" sz="400" dirty="0" smtClean="0"/>
                <a:t> </a:t>
              </a:r>
              <a:r>
                <a:rPr lang="en-US" sz="400" dirty="0" err="1" smtClean="0"/>
                <a:t>klm</a:t>
              </a:r>
              <a:r>
                <a:rPr lang="en-US" sz="400" dirty="0" smtClean="0"/>
                <a:t>.</a:t>
              </a:r>
            </a:p>
            <a:p>
              <a:pPr marL="91440" indent="-91440">
                <a:buFont typeface="+mj-lt"/>
                <a:buAutoNum type="arabicParenR"/>
              </a:pPr>
              <a:r>
                <a:rPr lang="en-US" sz="400" dirty="0" err="1" smtClean="0"/>
                <a:t>Asdfasdf</a:t>
              </a:r>
              <a:r>
                <a:rPr lang="en-US" sz="400" dirty="0" smtClean="0"/>
                <a:t> </a:t>
              </a:r>
              <a:r>
                <a:rPr lang="en-US" sz="400" dirty="0" err="1" smtClean="0"/>
                <a:t>qwert</a:t>
              </a:r>
              <a:r>
                <a:rPr lang="en-US" sz="400" dirty="0" smtClean="0"/>
                <a:t> </a:t>
              </a:r>
              <a:r>
                <a:rPr lang="en-US" sz="400" dirty="0" err="1" smtClean="0"/>
                <a:t>jkl</a:t>
              </a:r>
              <a:r>
                <a:rPr lang="en-US" sz="400" dirty="0" smtClean="0"/>
                <a:t>.</a:t>
              </a:r>
            </a:p>
            <a:p>
              <a:pPr marL="91440" indent="-91440">
                <a:buFont typeface="+mj-lt"/>
                <a:buAutoNum type="arabicParenR"/>
              </a:pPr>
              <a:r>
                <a:rPr lang="en-US" sz="400" dirty="0" smtClean="0"/>
                <a:t>If you can read this you are way too close.</a:t>
              </a:r>
            </a:p>
            <a:p>
              <a:pPr marL="91440" indent="-91440">
                <a:buFont typeface="+mj-lt"/>
                <a:buAutoNum type="arabicParenR"/>
              </a:pPr>
              <a:r>
                <a:rPr lang="en-US" sz="400" dirty="0" smtClean="0"/>
                <a:t>No, really, back up.</a:t>
              </a:r>
            </a:p>
            <a:p>
              <a:pPr marL="91440" indent="-91440">
                <a:buFont typeface="+mj-lt"/>
                <a:buAutoNum type="arabicParenR"/>
              </a:pPr>
              <a:r>
                <a:rPr lang="en-US" sz="400" dirty="0" smtClean="0"/>
                <a:t>Why are you still reading this?</a:t>
              </a:r>
            </a:p>
            <a:p>
              <a:pPr marL="91440" indent="-91440">
                <a:buFont typeface="+mj-lt"/>
                <a:buAutoNum type="arabicParenR"/>
              </a:pPr>
              <a:r>
                <a:rPr lang="en-US" sz="400" dirty="0" smtClean="0"/>
                <a:t>Must pass all performance tests</a:t>
              </a:r>
            </a:p>
            <a:p>
              <a:pPr marL="91440" indent="-91440">
                <a:buFont typeface="+mj-lt"/>
                <a:buAutoNum type="arabicParenR"/>
              </a:pPr>
              <a:r>
                <a:rPr lang="en-US" sz="400" dirty="0" smtClean="0"/>
                <a:t>Graphics do not contain the color red.</a:t>
              </a:r>
            </a:p>
          </p:txBody>
        </p:sp>
      </p:grpSp>
      <p:sp>
        <p:nvSpPr>
          <p:cNvPr id="475" name="Rectangle 474"/>
          <p:cNvSpPr/>
          <p:nvPr/>
        </p:nvSpPr>
        <p:spPr>
          <a:xfrm>
            <a:off x="6053334" y="2143663"/>
            <a:ext cx="914400" cy="3607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EXIT</a:t>
            </a:r>
          </a:p>
        </p:txBody>
      </p:sp>
      <p:sp>
        <p:nvSpPr>
          <p:cNvPr id="3" name="TextBox 2"/>
          <p:cNvSpPr txBox="1"/>
          <p:nvPr/>
        </p:nvSpPr>
        <p:spPr>
          <a:xfrm>
            <a:off x="609600" y="5638800"/>
            <a:ext cx="7651133" cy="461665"/>
          </a:xfrm>
          <a:prstGeom prst="rect">
            <a:avLst/>
          </a:prstGeom>
          <a:noFill/>
        </p:spPr>
        <p:txBody>
          <a:bodyPr wrap="none" rtlCol="0">
            <a:spAutoFit/>
          </a:bodyPr>
          <a:lstStyle/>
          <a:p>
            <a:pPr algn="ctr"/>
            <a:r>
              <a:rPr lang="en-US" sz="2400" dirty="0" smtClean="0"/>
              <a:t>Exercise: in “teams” create list of potential behavior changes</a:t>
            </a:r>
            <a:endParaRPr lang="en-US" sz="2400" dirty="0"/>
          </a:p>
        </p:txBody>
      </p:sp>
    </p:spTree>
    <p:extLst>
      <p:ext uri="{BB962C8B-B14F-4D97-AF65-F5344CB8AC3E}">
        <p14:creationId xmlns:p14="http://schemas.microsoft.com/office/powerpoint/2010/main" val="318281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962076"/>
            <a:ext cx="8763000" cy="5297833"/>
          </a:xfrm>
        </p:spPr>
        <p:txBody>
          <a:bodyPr/>
          <a:lstStyle/>
          <a:p>
            <a:r>
              <a:rPr lang="en-US" dirty="0" smtClean="0"/>
              <a:t>Benefit: travelling 3,000 miles in 6 hours for $400</a:t>
            </a:r>
          </a:p>
        </p:txBody>
      </p:sp>
    </p:spTree>
    <p:extLst>
      <p:ext uri="{BB962C8B-B14F-4D97-AF65-F5344CB8AC3E}">
        <p14:creationId xmlns:p14="http://schemas.microsoft.com/office/powerpoint/2010/main" val="3848384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962076"/>
            <a:ext cx="8763000" cy="5297833"/>
          </a:xfrm>
        </p:spPr>
        <p:txBody>
          <a:bodyPr/>
          <a:lstStyle/>
          <a:p>
            <a:r>
              <a:rPr lang="en-US" dirty="0" smtClean="0"/>
              <a:t>Benefit: travelling 3,000 miles in 6 hours for $400</a:t>
            </a:r>
          </a:p>
          <a:p>
            <a:r>
              <a:rPr lang="en-US" dirty="0" smtClean="0"/>
              <a:t>Plane</a:t>
            </a:r>
          </a:p>
          <a:p>
            <a:pPr lvl="1"/>
            <a:r>
              <a:rPr lang="en-US" dirty="0" smtClean="0"/>
              <a:t>Aerodynamic body</a:t>
            </a:r>
          </a:p>
          <a:p>
            <a:pPr lvl="1"/>
            <a:r>
              <a:rPr lang="en-US" dirty="0" smtClean="0"/>
              <a:t>Control surfaces</a:t>
            </a:r>
          </a:p>
          <a:p>
            <a:pPr lvl="1"/>
            <a:r>
              <a:rPr lang="en-US" dirty="0" smtClean="0"/>
              <a:t>More lift than weight</a:t>
            </a:r>
          </a:p>
          <a:p>
            <a:pPr lvl="1"/>
            <a:r>
              <a:rPr lang="en-US" dirty="0" smtClean="0"/>
              <a:t>Landing gear</a:t>
            </a:r>
          </a:p>
          <a:p>
            <a:r>
              <a:rPr lang="en-US" dirty="0" smtClean="0"/>
              <a:t>Trained pilot (s)</a:t>
            </a:r>
          </a:p>
          <a:p>
            <a:r>
              <a:rPr lang="en-US" dirty="0" smtClean="0"/>
              <a:t>At least two runways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1752600"/>
            <a:ext cx="3397445" cy="2108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599" y="4114800"/>
            <a:ext cx="3406701" cy="2177081"/>
          </a:xfrm>
          <a:prstGeom prst="rect">
            <a:avLst/>
          </a:prstGeom>
        </p:spPr>
      </p:pic>
    </p:spTree>
    <p:extLst>
      <p:ext uri="{BB962C8B-B14F-4D97-AF65-F5344CB8AC3E}">
        <p14:creationId xmlns:p14="http://schemas.microsoft.com/office/powerpoint/2010/main" val="843104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0" y="3429000"/>
            <a:ext cx="9144000" cy="584776"/>
          </a:xfrm>
          <a:prstGeom prst="rect">
            <a:avLst/>
          </a:prstGeom>
          <a:noFill/>
        </p:spPr>
        <p:txBody>
          <a:bodyPr wrap="square" rtlCol="0">
            <a:spAutoFit/>
          </a:bodyPr>
          <a:lstStyle/>
          <a:p>
            <a:pPr algn="ctr"/>
            <a:r>
              <a:rPr lang="en-US" sz="3200" dirty="0" smtClean="0"/>
              <a:t>Change is Difficult</a:t>
            </a:r>
            <a:endParaRPr lang="en-US" sz="3200" dirty="0"/>
          </a:p>
        </p:txBody>
      </p:sp>
    </p:spTree>
    <p:extLst>
      <p:ext uri="{BB962C8B-B14F-4D97-AF65-F5344CB8AC3E}">
        <p14:creationId xmlns:p14="http://schemas.microsoft.com/office/powerpoint/2010/main" val="3292840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What is </a:t>
            </a:r>
            <a:r>
              <a:rPr lang="en-US" dirty="0"/>
              <a:t>c</a:t>
            </a:r>
            <a:r>
              <a:rPr lang="en-US" dirty="0" smtClean="0"/>
              <a:t>ulture?</a:t>
            </a:r>
          </a:p>
          <a:p>
            <a:r>
              <a:rPr lang="en-US" dirty="0" smtClean="0"/>
              <a:t>What is Agile?</a:t>
            </a:r>
          </a:p>
          <a:p>
            <a:r>
              <a:rPr lang="en-US" dirty="0" smtClean="0"/>
              <a:t>Why change?</a:t>
            </a:r>
          </a:p>
          <a:p>
            <a:r>
              <a:rPr lang="en-US" dirty="0" smtClean="0"/>
              <a:t>The core of Agile culture</a:t>
            </a:r>
          </a:p>
          <a:p>
            <a:r>
              <a:rPr lang="en-US" dirty="0" smtClean="0"/>
              <a:t>How to affect change</a:t>
            </a:r>
          </a:p>
        </p:txBody>
      </p:sp>
    </p:spTree>
    <p:extLst>
      <p:ext uri="{BB962C8B-B14F-4D97-AF65-F5344CB8AC3E}">
        <p14:creationId xmlns:p14="http://schemas.microsoft.com/office/powerpoint/2010/main" val="1274900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Changes to Make</a:t>
            </a:r>
            <a:endParaRPr lang="en-US" dirty="0"/>
          </a:p>
        </p:txBody>
      </p:sp>
      <p:sp>
        <p:nvSpPr>
          <p:cNvPr id="3" name="Content Placeholder 2"/>
          <p:cNvSpPr>
            <a:spLocks noGrp="1"/>
          </p:cNvSpPr>
          <p:nvPr>
            <p:ph idx="1"/>
          </p:nvPr>
        </p:nvSpPr>
        <p:spPr>
          <a:xfrm>
            <a:off x="0" y="962076"/>
            <a:ext cx="8763000" cy="5297833"/>
          </a:xfrm>
        </p:spPr>
        <p:txBody>
          <a:bodyPr>
            <a:normAutofit/>
          </a:bodyPr>
          <a:lstStyle/>
          <a:p>
            <a:r>
              <a:rPr lang="en-US" sz="2800" dirty="0" smtClean="0"/>
              <a:t>What needs to change?</a:t>
            </a:r>
          </a:p>
          <a:p>
            <a:pPr lvl="1"/>
            <a:r>
              <a:rPr lang="en-US" sz="2400" dirty="0" smtClean="0"/>
              <a:t>Personally?</a:t>
            </a:r>
          </a:p>
          <a:p>
            <a:pPr lvl="1"/>
            <a:r>
              <a:rPr lang="en-US" sz="2400" dirty="0" smtClean="0"/>
              <a:t>In your organization?</a:t>
            </a:r>
          </a:p>
          <a:p>
            <a:r>
              <a:rPr lang="en-US" sz="2800" dirty="0" smtClean="0"/>
              <a:t>One item per card, write:</a:t>
            </a:r>
          </a:p>
          <a:p>
            <a:pPr lvl="1"/>
            <a:r>
              <a:rPr lang="en-US" sz="2400" b="1" i="1" dirty="0" smtClean="0"/>
              <a:t>Beliefs</a:t>
            </a:r>
            <a:r>
              <a:rPr lang="en-US" sz="2400" dirty="0" smtClean="0"/>
              <a:t> that are contrary to Agile, mark ‘B’</a:t>
            </a:r>
          </a:p>
          <a:p>
            <a:pPr lvl="1"/>
            <a:r>
              <a:rPr lang="en-US" sz="2400" b="1" i="1" dirty="0" smtClean="0"/>
              <a:t>Values</a:t>
            </a:r>
            <a:r>
              <a:rPr lang="en-US" sz="2400" dirty="0" smtClean="0"/>
              <a:t> that are contrary to Agile, mark ‘V’</a:t>
            </a:r>
          </a:p>
          <a:p>
            <a:pPr lvl="1"/>
            <a:r>
              <a:rPr lang="en-US" sz="2400" dirty="0" smtClean="0"/>
              <a:t>Things at </a:t>
            </a:r>
            <a:r>
              <a:rPr lang="en-US" sz="2400" b="1" i="1" dirty="0" smtClean="0"/>
              <a:t>risk</a:t>
            </a:r>
            <a:r>
              <a:rPr lang="en-US" sz="2400" dirty="0" smtClean="0"/>
              <a:t>, mark “R”</a:t>
            </a:r>
          </a:p>
          <a:p>
            <a:pPr lvl="1"/>
            <a:r>
              <a:rPr lang="en-US" sz="2400" b="1" i="1" dirty="0" smtClean="0"/>
              <a:t>Concerns</a:t>
            </a:r>
            <a:r>
              <a:rPr lang="en-US" sz="2400" dirty="0" smtClean="0"/>
              <a:t> about Agile, mark “C”</a:t>
            </a:r>
          </a:p>
          <a:p>
            <a:pPr lvl="1"/>
            <a:r>
              <a:rPr lang="en-US" sz="2400" b="1" i="1" dirty="0" smtClean="0"/>
              <a:t>Impediments</a:t>
            </a:r>
            <a:r>
              <a:rPr lang="en-US" sz="2400" dirty="0" smtClean="0"/>
              <a:t> to Agile, mark “I”</a:t>
            </a:r>
          </a:p>
          <a:p>
            <a:pPr lvl="1"/>
            <a:r>
              <a:rPr lang="en-US" sz="2400" b="1" i="1" dirty="0" smtClean="0"/>
              <a:t>Adaptations</a:t>
            </a:r>
            <a:r>
              <a:rPr lang="en-US" sz="2400" dirty="0" smtClean="0"/>
              <a:t> to Agile, mark “A”</a:t>
            </a:r>
            <a:endParaRPr lang="en-US" sz="2400" dirty="0"/>
          </a:p>
        </p:txBody>
      </p:sp>
    </p:spTree>
    <p:extLst>
      <p:ext uri="{BB962C8B-B14F-4D97-AF65-F5344CB8AC3E}">
        <p14:creationId xmlns:p14="http://schemas.microsoft.com/office/powerpoint/2010/main" val="2466523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Change</a:t>
            </a:r>
            <a:endParaRPr lang="en-US" dirty="0"/>
          </a:p>
        </p:txBody>
      </p:sp>
      <p:sp>
        <p:nvSpPr>
          <p:cNvPr id="3" name="Content Placeholder 2"/>
          <p:cNvSpPr>
            <a:spLocks noGrp="1"/>
          </p:cNvSpPr>
          <p:nvPr>
            <p:ph idx="1"/>
          </p:nvPr>
        </p:nvSpPr>
        <p:spPr/>
        <p:txBody>
          <a:bodyPr>
            <a:normAutofit/>
          </a:bodyPr>
          <a:lstStyle/>
          <a:p>
            <a:r>
              <a:rPr lang="en-US" dirty="0" smtClean="0"/>
              <a:t>Hold up your card from earlier…</a:t>
            </a:r>
          </a:p>
        </p:txBody>
      </p:sp>
    </p:spTree>
    <p:extLst>
      <p:ext uri="{BB962C8B-B14F-4D97-AF65-F5344CB8AC3E}">
        <p14:creationId xmlns:p14="http://schemas.microsoft.com/office/powerpoint/2010/main" val="3028112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smtClean="0"/>
              <a:t>Typical Problems When Making Big Organizational Changes</a:t>
            </a:r>
            <a:endParaRPr lang="en-US" sz="2400" dirty="0"/>
          </a:p>
        </p:txBody>
      </p:sp>
      <p:sp>
        <p:nvSpPr>
          <p:cNvPr id="5" name="Content Placeholder 4"/>
          <p:cNvSpPr>
            <a:spLocks noGrp="1"/>
          </p:cNvSpPr>
          <p:nvPr>
            <p:ph idx="1"/>
          </p:nvPr>
        </p:nvSpPr>
        <p:spPr>
          <a:xfrm>
            <a:off x="457200" y="838200"/>
            <a:ext cx="8229600" cy="5638800"/>
          </a:xfrm>
        </p:spPr>
        <p:txBody>
          <a:bodyPr>
            <a:normAutofit/>
          </a:bodyPr>
          <a:lstStyle/>
          <a:p>
            <a:r>
              <a:rPr lang="en-US" sz="2400" dirty="0" smtClean="0"/>
              <a:t>Accepting a lack of urgency</a:t>
            </a:r>
          </a:p>
          <a:p>
            <a:r>
              <a:rPr lang="en-US" sz="2400" dirty="0" smtClean="0"/>
              <a:t>“This is really just a small change”</a:t>
            </a:r>
          </a:p>
          <a:p>
            <a:r>
              <a:rPr lang="en-US" sz="2400" dirty="0" smtClean="0"/>
              <a:t>Confusion</a:t>
            </a:r>
          </a:p>
          <a:p>
            <a:pPr lvl="1"/>
            <a:r>
              <a:rPr lang="en-US" sz="2000" dirty="0" smtClean="0"/>
              <a:t>What are we doing?</a:t>
            </a:r>
          </a:p>
          <a:p>
            <a:pPr lvl="1"/>
            <a:r>
              <a:rPr lang="en-US" sz="2000" dirty="0" smtClean="0"/>
              <a:t>Why are we doing it?</a:t>
            </a:r>
          </a:p>
          <a:p>
            <a:pPr lvl="1"/>
            <a:r>
              <a:rPr lang="en-US" sz="2000" dirty="0" smtClean="0"/>
              <a:t>Who is doing it?</a:t>
            </a:r>
          </a:p>
          <a:p>
            <a:pPr lvl="1"/>
            <a:r>
              <a:rPr lang="en-US" sz="2000" dirty="0" smtClean="0"/>
              <a:t>How will we do it?</a:t>
            </a:r>
          </a:p>
          <a:p>
            <a:pPr lvl="1"/>
            <a:r>
              <a:rPr lang="en-US" sz="2000" dirty="0" smtClean="0"/>
              <a:t>What’s in it for me… and when?</a:t>
            </a:r>
          </a:p>
          <a:p>
            <a:r>
              <a:rPr lang="en-US" sz="2400" dirty="0" smtClean="0"/>
              <a:t>Status-quo messages drown out messages about changes</a:t>
            </a:r>
          </a:p>
          <a:p>
            <a:r>
              <a:rPr lang="en-US" sz="2400" dirty="0" smtClean="0"/>
              <a:t>Failure to remove obstacles</a:t>
            </a:r>
          </a:p>
          <a:p>
            <a:r>
              <a:rPr lang="en-US" sz="2400" dirty="0" smtClean="0"/>
              <a:t>Lack of short-term wins, or lack of visibility of those wins</a:t>
            </a:r>
          </a:p>
          <a:p>
            <a:r>
              <a:rPr lang="en-US" sz="2400" dirty="0" smtClean="0"/>
              <a:t>Declaring victory too soon</a:t>
            </a:r>
          </a:p>
        </p:txBody>
      </p:sp>
    </p:spTree>
    <p:extLst>
      <p:ext uri="{BB962C8B-B14F-4D97-AF65-F5344CB8AC3E}">
        <p14:creationId xmlns:p14="http://schemas.microsoft.com/office/powerpoint/2010/main" val="1480396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Kotter Change Model for Agile</a:t>
            </a:r>
            <a:endParaRPr lang="en-US" dirty="0"/>
          </a:p>
        </p:txBody>
      </p:sp>
      <p:sp>
        <p:nvSpPr>
          <p:cNvPr id="5" name="Rounded Rectangle 4"/>
          <p:cNvSpPr/>
          <p:nvPr/>
        </p:nvSpPr>
        <p:spPr>
          <a:xfrm>
            <a:off x="609601" y="1371604"/>
            <a:ext cx="4897736" cy="381000"/>
          </a:xfrm>
          <a:prstGeom prst="roundRect">
            <a:avLst>
              <a:gd name="adj" fmla="val 8975"/>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80000"/>
              </a:lnSpc>
            </a:pPr>
            <a:r>
              <a:rPr lang="en-US" sz="2400" dirty="0" smtClean="0"/>
              <a:t>Establish a sense </a:t>
            </a:r>
            <a:r>
              <a:rPr lang="en-US" sz="2400" dirty="0"/>
              <a:t>of Urgency</a:t>
            </a:r>
          </a:p>
        </p:txBody>
      </p:sp>
      <p:sp>
        <p:nvSpPr>
          <p:cNvPr id="6" name="Rounded Rectangle 5"/>
          <p:cNvSpPr/>
          <p:nvPr/>
        </p:nvSpPr>
        <p:spPr>
          <a:xfrm>
            <a:off x="609600" y="1828804"/>
            <a:ext cx="4897736" cy="381000"/>
          </a:xfrm>
          <a:prstGeom prst="roundRect">
            <a:avLst>
              <a:gd name="adj" fmla="val 8975"/>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sz="2400" dirty="0" smtClean="0"/>
              <a:t>Create an Agile </a:t>
            </a:r>
            <a:r>
              <a:rPr lang="en-US" sz="2400" dirty="0"/>
              <a:t>Transformation Vision</a:t>
            </a:r>
          </a:p>
        </p:txBody>
      </p:sp>
      <p:sp>
        <p:nvSpPr>
          <p:cNvPr id="7" name="Rounded Rectangle 6"/>
          <p:cNvSpPr/>
          <p:nvPr/>
        </p:nvSpPr>
        <p:spPr>
          <a:xfrm>
            <a:off x="609600" y="2286004"/>
            <a:ext cx="4897736" cy="1219200"/>
          </a:xfrm>
          <a:prstGeom prst="roundRect">
            <a:avLst>
              <a:gd name="adj" fmla="val 4808"/>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sz="2400" dirty="0" smtClean="0"/>
              <a:t>Empower the organization</a:t>
            </a:r>
          </a:p>
          <a:p>
            <a:pPr marL="342900" indent="-342900">
              <a:lnSpc>
                <a:spcPct val="80000"/>
              </a:lnSpc>
              <a:buFont typeface="Arial"/>
              <a:buChar char="•"/>
            </a:pPr>
            <a:r>
              <a:rPr lang="en-US" sz="2400" dirty="0" smtClean="0"/>
              <a:t>Remove obstacles</a:t>
            </a:r>
          </a:p>
          <a:p>
            <a:pPr marL="342900" indent="-342900">
              <a:lnSpc>
                <a:spcPct val="80000"/>
              </a:lnSpc>
              <a:buFont typeface="Arial"/>
              <a:buChar char="•"/>
            </a:pPr>
            <a:r>
              <a:rPr lang="en-US" sz="2400" dirty="0" smtClean="0"/>
              <a:t>Change the system</a:t>
            </a:r>
          </a:p>
          <a:p>
            <a:pPr marL="342900" indent="-342900">
              <a:lnSpc>
                <a:spcPct val="80000"/>
              </a:lnSpc>
              <a:buFont typeface="Arial"/>
              <a:buChar char="•"/>
            </a:pPr>
            <a:r>
              <a:rPr lang="en-US" sz="2400" dirty="0" smtClean="0"/>
              <a:t>Support learning (“failing fast”)</a:t>
            </a:r>
            <a:endParaRPr lang="en-US" sz="2400" dirty="0"/>
          </a:p>
        </p:txBody>
      </p:sp>
      <p:sp>
        <p:nvSpPr>
          <p:cNvPr id="8" name="Rounded Rectangle 7"/>
          <p:cNvSpPr/>
          <p:nvPr/>
        </p:nvSpPr>
        <p:spPr>
          <a:xfrm>
            <a:off x="609601" y="3581404"/>
            <a:ext cx="4897736" cy="381000"/>
          </a:xfrm>
          <a:prstGeom prst="roundRect">
            <a:avLst>
              <a:gd name="adj" fmla="val 8975"/>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sz="2400" dirty="0"/>
              <a:t>Plan for ongoing wins</a:t>
            </a:r>
          </a:p>
        </p:txBody>
      </p:sp>
      <p:sp>
        <p:nvSpPr>
          <p:cNvPr id="9" name="Rounded Rectangle 8"/>
          <p:cNvSpPr/>
          <p:nvPr/>
        </p:nvSpPr>
        <p:spPr>
          <a:xfrm>
            <a:off x="609600" y="4038603"/>
            <a:ext cx="4897736" cy="990600"/>
          </a:xfrm>
          <a:prstGeom prst="roundRect">
            <a:avLst>
              <a:gd name="adj" fmla="val 8975"/>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sz="2400" dirty="0" smtClean="0"/>
              <a:t>Continue until the new ways have become “</a:t>
            </a:r>
            <a:r>
              <a:rPr lang="en-US" sz="2400" dirty="0"/>
              <a:t>The way we do things around here”</a:t>
            </a:r>
          </a:p>
        </p:txBody>
      </p:sp>
      <p:sp>
        <p:nvSpPr>
          <p:cNvPr id="11" name="Trapezoid 10"/>
          <p:cNvSpPr/>
          <p:nvPr/>
        </p:nvSpPr>
        <p:spPr>
          <a:xfrm rot="16200000">
            <a:off x="4198120" y="2343150"/>
            <a:ext cx="4675829" cy="1752600"/>
          </a:xfrm>
          <a:prstGeom prst="trapezoid">
            <a:avLst>
              <a:gd name="adj" fmla="val 286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5812135" y="2667003"/>
            <a:ext cx="1447800" cy="1143000"/>
          </a:xfrm>
          <a:prstGeom prst="roundRect">
            <a:avLst>
              <a:gd name="adj" fmla="val 89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Form a Guiding Coalition</a:t>
            </a:r>
            <a:endParaRPr lang="en-US" sz="2400" dirty="0"/>
          </a:p>
        </p:txBody>
      </p:sp>
      <p:sp>
        <p:nvSpPr>
          <p:cNvPr id="12" name="TextBox 11"/>
          <p:cNvSpPr txBox="1"/>
          <p:nvPr/>
        </p:nvSpPr>
        <p:spPr>
          <a:xfrm rot="16200000">
            <a:off x="5107633" y="2969569"/>
            <a:ext cx="5029202" cy="461665"/>
          </a:xfrm>
          <a:prstGeom prst="rect">
            <a:avLst/>
          </a:prstGeom>
          <a:noFill/>
        </p:spPr>
        <p:txBody>
          <a:bodyPr wrap="square" rtlCol="0">
            <a:spAutoFit/>
          </a:bodyPr>
          <a:lstStyle/>
          <a:p>
            <a:pPr algn="ctr"/>
            <a:r>
              <a:rPr lang="en-US" sz="2400" dirty="0" smtClean="0"/>
              <a:t>Constant Communication</a:t>
            </a:r>
            <a:endParaRPr lang="en-US" sz="2400" dirty="0"/>
          </a:p>
        </p:txBody>
      </p:sp>
      <p:sp>
        <p:nvSpPr>
          <p:cNvPr id="13" name="Right Arrow 12"/>
          <p:cNvSpPr/>
          <p:nvPr/>
        </p:nvSpPr>
        <p:spPr>
          <a:xfrm>
            <a:off x="7988300" y="881536"/>
            <a:ext cx="609600" cy="3705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7988300" y="3048001"/>
            <a:ext cx="609600" cy="3705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7988300" y="1948336"/>
            <a:ext cx="609600" cy="3705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8001000" y="4120036"/>
            <a:ext cx="609600" cy="3705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8001000" y="5186836"/>
            <a:ext cx="609600" cy="3705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33400" y="5334000"/>
            <a:ext cx="3783341" cy="923330"/>
          </a:xfrm>
          <a:prstGeom prst="rect">
            <a:avLst/>
          </a:prstGeom>
          <a:noFill/>
        </p:spPr>
        <p:txBody>
          <a:bodyPr wrap="square" rtlCol="0">
            <a:spAutoFit/>
          </a:bodyPr>
          <a:lstStyle/>
          <a:p>
            <a:r>
              <a:rPr lang="en-US" dirty="0" smtClean="0"/>
              <a:t>Based on the Kotter Change Model.</a:t>
            </a:r>
          </a:p>
          <a:p>
            <a:r>
              <a:rPr lang="en-US" dirty="0" smtClean="0"/>
              <a:t>The Kotter Change Model was first published in 1995.</a:t>
            </a:r>
            <a:endParaRPr lang="en-US" dirty="0"/>
          </a:p>
        </p:txBody>
      </p:sp>
      <p:pic>
        <p:nvPicPr>
          <p:cNvPr id="18" name="Picture 17"/>
          <p:cNvPicPr>
            <a:picLocks noChangeAspect="1"/>
          </p:cNvPicPr>
          <p:nvPr/>
        </p:nvPicPr>
        <p:blipFill>
          <a:blip r:embed="rId2"/>
          <a:stretch>
            <a:fillRect/>
          </a:stretch>
        </p:blipFill>
        <p:spPr>
          <a:xfrm>
            <a:off x="4515477" y="5146138"/>
            <a:ext cx="991860" cy="1483262"/>
          </a:xfrm>
          <a:prstGeom prst="rect">
            <a:avLst/>
          </a:prstGeom>
        </p:spPr>
      </p:pic>
    </p:spTree>
    <p:extLst>
      <p:ext uri="{BB962C8B-B14F-4D97-AF65-F5344CB8AC3E}">
        <p14:creationId xmlns:p14="http://schemas.microsoft.com/office/powerpoint/2010/main" val="2565349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 Q&amp;A</a:t>
            </a:r>
            <a:endParaRPr lang="en-US" dirty="0"/>
          </a:p>
        </p:txBody>
      </p:sp>
      <p:sp>
        <p:nvSpPr>
          <p:cNvPr id="3" name="Content Placeholder 2"/>
          <p:cNvSpPr>
            <a:spLocks noGrp="1"/>
          </p:cNvSpPr>
          <p:nvPr>
            <p:ph idx="1"/>
          </p:nvPr>
        </p:nvSpPr>
        <p:spPr>
          <a:xfrm>
            <a:off x="381000" y="962076"/>
            <a:ext cx="8382000" cy="5297833"/>
          </a:xfrm>
        </p:spPr>
        <p:txBody>
          <a:bodyPr/>
          <a:lstStyle/>
          <a:p>
            <a:r>
              <a:rPr lang="en-US" dirty="0" smtClean="0"/>
              <a:t>Consider how you personally can affect change</a:t>
            </a:r>
          </a:p>
        </p:txBody>
      </p:sp>
      <p:sp>
        <p:nvSpPr>
          <p:cNvPr id="4" name="TextBox 3"/>
          <p:cNvSpPr txBox="1"/>
          <p:nvPr/>
        </p:nvSpPr>
        <p:spPr>
          <a:xfrm>
            <a:off x="3074763" y="4678740"/>
            <a:ext cx="2945037" cy="1569660"/>
          </a:xfrm>
          <a:prstGeom prst="rect">
            <a:avLst/>
          </a:prstGeom>
          <a:noFill/>
        </p:spPr>
        <p:txBody>
          <a:bodyPr wrap="none" rtlCol="0">
            <a:spAutoFit/>
          </a:bodyPr>
          <a:lstStyle/>
          <a:p>
            <a:pPr algn="ctr"/>
            <a:r>
              <a:rPr lang="en-US" sz="2400" dirty="0" smtClean="0"/>
              <a:t>Damon Poole</a:t>
            </a:r>
          </a:p>
          <a:p>
            <a:pPr algn="ctr"/>
            <a:r>
              <a:rPr lang="en-US" sz="2400" dirty="0" smtClean="0">
                <a:hlinkClick r:id="rId2"/>
              </a:rPr>
              <a:t>dpoole@eliassen.com</a:t>
            </a:r>
            <a:endParaRPr lang="en-US" sz="2400" dirty="0" smtClean="0"/>
          </a:p>
          <a:p>
            <a:pPr algn="ctr"/>
            <a:r>
              <a:rPr lang="en-US" sz="2400" dirty="0" smtClean="0"/>
              <a:t>@</a:t>
            </a:r>
            <a:r>
              <a:rPr lang="en-US" sz="2400" dirty="0" err="1" smtClean="0"/>
              <a:t>damonpoole</a:t>
            </a:r>
            <a:endParaRPr lang="en-US" sz="2400" dirty="0" smtClean="0"/>
          </a:p>
          <a:p>
            <a:pPr algn="ctr"/>
            <a:r>
              <a:rPr lang="en-US" sz="2400" dirty="0" err="1"/>
              <a:t>e</a:t>
            </a:r>
            <a:r>
              <a:rPr lang="en-US" sz="2400" dirty="0" err="1" smtClean="0"/>
              <a:t>liassenagileblog.com</a:t>
            </a:r>
            <a:endParaRPr lang="en-US" sz="2400" dirty="0"/>
          </a:p>
        </p:txBody>
      </p:sp>
    </p:spTree>
    <p:extLst>
      <p:ext uri="{BB962C8B-B14F-4D97-AF65-F5344CB8AC3E}">
        <p14:creationId xmlns:p14="http://schemas.microsoft.com/office/powerpoint/2010/main" val="1779393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1600" y="1371600"/>
            <a:ext cx="6781800" cy="4462760"/>
          </a:xfrm>
          <a:prstGeom prst="rect">
            <a:avLst/>
          </a:prstGeom>
        </p:spPr>
        <p:txBody>
          <a:bodyPr wrap="square">
            <a:spAutoFit/>
          </a:bodyPr>
          <a:lstStyle/>
          <a:p>
            <a:r>
              <a:rPr lang="en-US" sz="3200" b="1" dirty="0" err="1" smtClean="0"/>
              <a:t>cul·ture</a:t>
            </a:r>
            <a:r>
              <a:rPr lang="en-US" sz="3200" b="1" dirty="0" smtClean="0"/>
              <a:t> </a:t>
            </a:r>
            <a:r>
              <a:rPr lang="en-US" sz="2400" i="1" dirty="0" smtClean="0"/>
              <a:t>noun</a:t>
            </a:r>
            <a:r>
              <a:rPr lang="en-US" sz="2400" dirty="0" smtClean="0"/>
              <a:t>:</a:t>
            </a:r>
          </a:p>
          <a:p>
            <a:endParaRPr lang="en-US" dirty="0" smtClean="0">
              <a:solidFill>
                <a:srgbClr val="000000"/>
              </a:solidFill>
              <a:latin typeface="Verdana" panose="020B0604030504040204" pitchFamily="34" charset="0"/>
            </a:endParaRPr>
          </a:p>
          <a:p>
            <a:pPr marL="285750" indent="-285750">
              <a:buFont typeface="Verdana" panose="020B0604030504040204" pitchFamily="34" charset="0"/>
              <a:buChar char="-"/>
            </a:pPr>
            <a:r>
              <a:rPr lang="en-US" dirty="0" smtClean="0">
                <a:solidFill>
                  <a:srgbClr val="000000"/>
                </a:solidFill>
                <a:latin typeface="Verdana" panose="020B0604030504040204" pitchFamily="34" charset="0"/>
              </a:rPr>
              <a:t>the </a:t>
            </a:r>
            <a:r>
              <a:rPr lang="en-US" dirty="0">
                <a:solidFill>
                  <a:srgbClr val="000000"/>
                </a:solidFill>
                <a:latin typeface="Verdana" panose="020B0604030504040204" pitchFamily="34" charset="0"/>
              </a:rPr>
              <a:t>set of shared attitudes, values, goals, and practices that characterizes an institution or organization &lt;a </a:t>
            </a:r>
            <a:r>
              <a:rPr lang="en-US" dirty="0" smtClean="0">
                <a:solidFill>
                  <a:srgbClr val="000000"/>
                </a:solidFill>
                <a:latin typeface="Verdana" panose="020B0604030504040204" pitchFamily="34" charset="0"/>
              </a:rPr>
              <a:t>corporate </a:t>
            </a:r>
            <a:r>
              <a:rPr lang="en-US" i="1" dirty="0" smtClean="0">
                <a:solidFill>
                  <a:srgbClr val="000000"/>
                </a:solidFill>
                <a:latin typeface="Verdana" panose="020B0604030504040204" pitchFamily="34" charset="0"/>
              </a:rPr>
              <a:t>culture</a:t>
            </a:r>
            <a:r>
              <a:rPr lang="en-US" dirty="0">
                <a:solidFill>
                  <a:srgbClr val="000000"/>
                </a:solidFill>
                <a:latin typeface="Verdana" panose="020B0604030504040204" pitchFamily="34" charset="0"/>
              </a:rPr>
              <a:t> focused on the bottom line</a:t>
            </a:r>
            <a:r>
              <a:rPr lang="en-US" dirty="0" smtClean="0">
                <a:solidFill>
                  <a:srgbClr val="000000"/>
                </a:solidFill>
                <a:latin typeface="Verdana" panose="020B0604030504040204" pitchFamily="34" charset="0"/>
              </a:rPr>
              <a:t>&gt;</a:t>
            </a:r>
          </a:p>
          <a:p>
            <a:endParaRPr lang="en-US" dirty="0" smtClean="0">
              <a:solidFill>
                <a:srgbClr val="000000"/>
              </a:solidFill>
              <a:latin typeface="Verdana" panose="020B0604030504040204" pitchFamily="34" charset="0"/>
            </a:endParaRPr>
          </a:p>
          <a:p>
            <a:pPr marL="285750" indent="-285750">
              <a:buFont typeface="Verdana" panose="020B0604030504040204" pitchFamily="34" charset="0"/>
              <a:buChar char="-"/>
            </a:pPr>
            <a:r>
              <a:rPr lang="en-US" dirty="0" smtClean="0">
                <a:solidFill>
                  <a:srgbClr val="000000"/>
                </a:solidFill>
                <a:latin typeface="Verdana" panose="020B0604030504040204" pitchFamily="34" charset="0"/>
              </a:rPr>
              <a:t>a </a:t>
            </a:r>
            <a:r>
              <a:rPr lang="en-US" dirty="0">
                <a:solidFill>
                  <a:srgbClr val="000000"/>
                </a:solidFill>
                <a:latin typeface="Verdana" panose="020B0604030504040204" pitchFamily="34" charset="0"/>
              </a:rPr>
              <a:t>way of thinking, behaving, or working that exists in a place or organization (such as a business</a:t>
            </a:r>
            <a:r>
              <a:rPr lang="en-US" dirty="0" smtClean="0">
                <a:solidFill>
                  <a:srgbClr val="000000"/>
                </a:solidFill>
                <a:latin typeface="Verdana" panose="020B0604030504040204" pitchFamily="34" charset="0"/>
              </a:rPr>
              <a:t>)</a:t>
            </a:r>
          </a:p>
          <a:p>
            <a:pPr marL="285750" indent="-285750">
              <a:buFont typeface="Verdana" panose="020B0604030504040204" pitchFamily="34" charset="0"/>
              <a:buChar char="-"/>
            </a:pPr>
            <a:endParaRPr lang="en-US" dirty="0" smtClean="0">
              <a:solidFill>
                <a:srgbClr val="000000"/>
              </a:solidFill>
              <a:latin typeface="Verdana" panose="020B0604030504040204" pitchFamily="34" charset="0"/>
            </a:endParaRPr>
          </a:p>
          <a:p>
            <a:pPr marL="285750" indent="-285750">
              <a:buFont typeface="Verdana" panose="020B0604030504040204" pitchFamily="34" charset="0"/>
              <a:buChar char="-"/>
            </a:pPr>
            <a:r>
              <a:rPr lang="en-US" dirty="0" smtClean="0">
                <a:solidFill>
                  <a:srgbClr val="000000"/>
                </a:solidFill>
                <a:latin typeface="Verdana" panose="020B0604030504040204" pitchFamily="34" charset="0"/>
              </a:rPr>
              <a:t>the </a:t>
            </a:r>
            <a:r>
              <a:rPr lang="en-US" dirty="0">
                <a:solidFill>
                  <a:srgbClr val="000000"/>
                </a:solidFill>
                <a:latin typeface="Verdana" panose="020B0604030504040204" pitchFamily="34" charset="0"/>
              </a:rPr>
              <a:t>set of values, conventions, or social practices associated with a particular field, activity, or societal characteristic</a:t>
            </a:r>
            <a:endParaRPr lang="en-US" dirty="0" smtClean="0">
              <a:solidFill>
                <a:srgbClr val="000000"/>
              </a:solidFill>
              <a:latin typeface="Verdana" panose="020B0604030504040204" pitchFamily="34" charset="0"/>
            </a:endParaRPr>
          </a:p>
          <a:p>
            <a:pPr marL="285750" indent="-285750">
              <a:buFont typeface="Verdana" panose="020B0604030504040204" pitchFamily="34" charset="0"/>
              <a:buChar char="-"/>
            </a:pPr>
            <a:endParaRPr lang="en-US" dirty="0">
              <a:solidFill>
                <a:srgbClr val="000000"/>
              </a:solidFill>
              <a:latin typeface="Verdana" panose="020B0604030504040204" pitchFamily="34" charset="0"/>
            </a:endParaRPr>
          </a:p>
          <a:p>
            <a:r>
              <a:rPr lang="en-US" b="1" i="1" dirty="0" smtClean="0">
                <a:solidFill>
                  <a:srgbClr val="000000"/>
                </a:solidFill>
                <a:latin typeface="Verdana" panose="020B0604030504040204" pitchFamily="34" charset="0"/>
              </a:rPr>
              <a:t>Merriam Webster Dictionary</a:t>
            </a:r>
            <a:endParaRPr lang="en-US" b="1" i="1" dirty="0">
              <a:solidFill>
                <a:srgbClr val="000000"/>
              </a:solidFill>
              <a:latin typeface="Verdana" panose="020B0604030504040204" pitchFamily="34" charset="0"/>
            </a:endParaRPr>
          </a:p>
        </p:txBody>
      </p:sp>
      <p:sp>
        <p:nvSpPr>
          <p:cNvPr id="8" name="Title 7"/>
          <p:cNvSpPr>
            <a:spLocks noGrp="1"/>
          </p:cNvSpPr>
          <p:nvPr>
            <p:ph type="title"/>
          </p:nvPr>
        </p:nvSpPr>
        <p:spPr/>
        <p:txBody>
          <a:bodyPr/>
          <a:lstStyle/>
          <a:p>
            <a:r>
              <a:rPr lang="en-US" dirty="0" smtClean="0"/>
              <a:t>A Few Definitions of Culture</a:t>
            </a:r>
            <a:endParaRPr lang="en-US" dirty="0"/>
          </a:p>
        </p:txBody>
      </p:sp>
    </p:spTree>
    <p:extLst>
      <p:ext uri="{BB962C8B-B14F-4D97-AF65-F5344CB8AC3E}">
        <p14:creationId xmlns:p14="http://schemas.microsoft.com/office/powerpoint/2010/main" val="1106077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Defines Culture?</a:t>
            </a:r>
            <a:endParaRPr lang="en-US" dirty="0"/>
          </a:p>
        </p:txBody>
      </p:sp>
      <p:sp>
        <p:nvSpPr>
          <p:cNvPr id="3" name="Content Placeholder 2"/>
          <p:cNvSpPr>
            <a:spLocks noGrp="1"/>
          </p:cNvSpPr>
          <p:nvPr>
            <p:ph idx="1"/>
          </p:nvPr>
        </p:nvSpPr>
        <p:spPr>
          <a:xfrm>
            <a:off x="4495800" y="990600"/>
            <a:ext cx="3886200" cy="5638800"/>
          </a:xfrm>
        </p:spPr>
        <p:txBody>
          <a:bodyPr>
            <a:noAutofit/>
          </a:bodyPr>
          <a:lstStyle/>
          <a:p>
            <a:pPr marL="457200" lvl="1" indent="0">
              <a:buNone/>
            </a:pPr>
            <a:r>
              <a:rPr lang="en-US" dirty="0" smtClean="0"/>
              <a:t>Embodied by…</a:t>
            </a:r>
            <a:endParaRPr lang="en-US" sz="3200" dirty="0" smtClean="0"/>
          </a:p>
          <a:p>
            <a:pPr lvl="2"/>
            <a:r>
              <a:rPr lang="en-US" dirty="0" smtClean="0"/>
              <a:t>Behavior</a:t>
            </a:r>
            <a:endParaRPr lang="en-US" dirty="0"/>
          </a:p>
          <a:p>
            <a:pPr lvl="2"/>
            <a:r>
              <a:rPr lang="en-US" dirty="0" smtClean="0"/>
              <a:t>Traditions</a:t>
            </a:r>
            <a:endParaRPr lang="en-US" dirty="0"/>
          </a:p>
          <a:p>
            <a:pPr lvl="2"/>
            <a:r>
              <a:rPr lang="en-US" dirty="0"/>
              <a:t>Customs</a:t>
            </a:r>
          </a:p>
          <a:p>
            <a:pPr lvl="2"/>
            <a:r>
              <a:rPr lang="en-US" dirty="0"/>
              <a:t>Practices</a:t>
            </a:r>
          </a:p>
          <a:p>
            <a:pPr lvl="2"/>
            <a:r>
              <a:rPr lang="en-US" dirty="0"/>
              <a:t>Taboos</a:t>
            </a:r>
          </a:p>
          <a:p>
            <a:pPr lvl="2"/>
            <a:r>
              <a:rPr lang="en-US" dirty="0"/>
              <a:t>Ceremonies</a:t>
            </a:r>
          </a:p>
          <a:p>
            <a:pPr lvl="2"/>
            <a:r>
              <a:rPr lang="en-US" dirty="0"/>
              <a:t>Rituals</a:t>
            </a:r>
          </a:p>
          <a:p>
            <a:pPr lvl="2"/>
            <a:r>
              <a:rPr lang="en-US" dirty="0"/>
              <a:t>Symbols</a:t>
            </a:r>
          </a:p>
          <a:p>
            <a:pPr lvl="2"/>
            <a:r>
              <a:rPr lang="en-US" dirty="0" smtClean="0"/>
              <a:t>Language </a:t>
            </a:r>
            <a:r>
              <a:rPr lang="en-US" dirty="0"/>
              <a:t>(Jargon!)</a:t>
            </a:r>
          </a:p>
          <a:p>
            <a:pPr lvl="2"/>
            <a:r>
              <a:rPr lang="en-US" dirty="0" smtClean="0"/>
              <a:t>Conventions</a:t>
            </a:r>
          </a:p>
          <a:p>
            <a:pPr lvl="2"/>
            <a:r>
              <a:rPr lang="en-US" dirty="0" smtClean="0"/>
              <a:t>Rules / laws</a:t>
            </a:r>
            <a:endParaRPr lang="en-US" dirty="0"/>
          </a:p>
        </p:txBody>
      </p:sp>
      <p:sp>
        <p:nvSpPr>
          <p:cNvPr id="4" name="Content Placeholder 2"/>
          <p:cNvSpPr txBox="1">
            <a:spLocks/>
          </p:cNvSpPr>
          <p:nvPr/>
        </p:nvSpPr>
        <p:spPr>
          <a:xfrm>
            <a:off x="685800" y="990600"/>
            <a:ext cx="2895600" cy="5638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dirty="0" smtClean="0"/>
              <a:t>Foundations</a:t>
            </a:r>
            <a:endParaRPr lang="en-US" sz="3200" dirty="0" smtClean="0"/>
          </a:p>
          <a:p>
            <a:pPr lvl="2"/>
            <a:r>
              <a:rPr lang="en-US" dirty="0" smtClean="0"/>
              <a:t>Goals</a:t>
            </a:r>
          </a:p>
          <a:p>
            <a:pPr lvl="2"/>
            <a:r>
              <a:rPr lang="en-US" dirty="0" smtClean="0"/>
              <a:t>Values</a:t>
            </a:r>
          </a:p>
          <a:p>
            <a:pPr lvl="2"/>
            <a:r>
              <a:rPr lang="en-US" dirty="0" smtClean="0"/>
              <a:t>Beliefs</a:t>
            </a:r>
          </a:p>
          <a:p>
            <a:pPr lvl="2"/>
            <a:r>
              <a:rPr lang="en-US" dirty="0" smtClean="0"/>
              <a:t>Principles</a:t>
            </a:r>
          </a:p>
        </p:txBody>
      </p:sp>
      <p:sp>
        <p:nvSpPr>
          <p:cNvPr id="5" name="TextBox 4"/>
          <p:cNvSpPr txBox="1"/>
          <p:nvPr/>
        </p:nvSpPr>
        <p:spPr>
          <a:xfrm>
            <a:off x="457200" y="4343400"/>
            <a:ext cx="4495800" cy="954107"/>
          </a:xfrm>
          <a:prstGeom prst="rect">
            <a:avLst/>
          </a:prstGeom>
          <a:noFill/>
        </p:spPr>
        <p:txBody>
          <a:bodyPr wrap="square" rtlCol="0">
            <a:spAutoFit/>
          </a:bodyPr>
          <a:lstStyle/>
          <a:p>
            <a:r>
              <a:rPr lang="en-US" sz="2800" dirty="0" smtClean="0"/>
              <a:t>Culture reinforces goals, values, beliefs, and principles</a:t>
            </a:r>
            <a:endParaRPr lang="en-US" sz="2800" dirty="0"/>
          </a:p>
        </p:txBody>
      </p:sp>
    </p:spTree>
    <p:extLst>
      <p:ext uri="{BB962C8B-B14F-4D97-AF65-F5344CB8AC3E}">
        <p14:creationId xmlns:p14="http://schemas.microsoft.com/office/powerpoint/2010/main" val="3469301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Role-Based Culture</a:t>
            </a:r>
            <a:endParaRPr lang="en-US" dirty="0"/>
          </a:p>
        </p:txBody>
      </p:sp>
      <p:sp>
        <p:nvSpPr>
          <p:cNvPr id="3" name="Content Placeholder 2"/>
          <p:cNvSpPr>
            <a:spLocks noGrp="1"/>
          </p:cNvSpPr>
          <p:nvPr>
            <p:ph idx="1"/>
          </p:nvPr>
        </p:nvSpPr>
        <p:spPr>
          <a:xfrm>
            <a:off x="457200" y="1143000"/>
            <a:ext cx="7543800" cy="5181600"/>
          </a:xfrm>
        </p:spPr>
        <p:txBody>
          <a:bodyPr>
            <a:normAutofit fontScale="92500" lnSpcReduction="20000"/>
          </a:bodyPr>
          <a:lstStyle/>
          <a:p>
            <a:r>
              <a:rPr lang="en-US" sz="2800" dirty="0" smtClean="0"/>
              <a:t>Split into “teams”</a:t>
            </a:r>
          </a:p>
          <a:p>
            <a:r>
              <a:rPr lang="en-US" sz="2800" dirty="0" smtClean="0"/>
              <a:t>Try to be as cross-functional as possible</a:t>
            </a:r>
          </a:p>
          <a:p>
            <a:r>
              <a:rPr lang="en-US" sz="2800" dirty="0" smtClean="0"/>
              <a:t>Each team will be assigned a role to discuss</a:t>
            </a:r>
          </a:p>
          <a:p>
            <a:pPr lvl="1"/>
            <a:r>
              <a:rPr lang="en-US" sz="2400" dirty="0"/>
              <a:t>Developers</a:t>
            </a:r>
          </a:p>
          <a:p>
            <a:pPr lvl="1"/>
            <a:r>
              <a:rPr lang="en-US" sz="2400" dirty="0"/>
              <a:t>Testers</a:t>
            </a:r>
          </a:p>
          <a:p>
            <a:pPr lvl="1"/>
            <a:r>
              <a:rPr lang="en-US" sz="2400" dirty="0"/>
              <a:t>Business people</a:t>
            </a:r>
          </a:p>
          <a:p>
            <a:pPr lvl="1"/>
            <a:r>
              <a:rPr lang="en-US" sz="2400" dirty="0"/>
              <a:t>Managers</a:t>
            </a:r>
          </a:p>
          <a:p>
            <a:pPr lvl="1"/>
            <a:r>
              <a:rPr lang="en-US" sz="2400" dirty="0"/>
              <a:t>Project managers</a:t>
            </a:r>
          </a:p>
          <a:p>
            <a:pPr lvl="1"/>
            <a:r>
              <a:rPr lang="en-US" sz="2400" dirty="0"/>
              <a:t>UX </a:t>
            </a:r>
            <a:r>
              <a:rPr lang="en-US" sz="2400" dirty="0" smtClean="0"/>
              <a:t>folks</a:t>
            </a:r>
          </a:p>
          <a:p>
            <a:pPr marL="457200" lvl="1" indent="0">
              <a:buNone/>
            </a:pPr>
            <a:endParaRPr lang="en-US" sz="2800" dirty="0" smtClean="0"/>
          </a:p>
          <a:p>
            <a:r>
              <a:rPr lang="en-US" sz="2800" dirty="0" smtClean="0"/>
              <a:t>Come up with a list of beliefs and values for your team’s assigned role</a:t>
            </a:r>
          </a:p>
          <a:p>
            <a:r>
              <a:rPr lang="en-US" sz="2800" dirty="0" smtClean="0"/>
              <a:t>Use the context of traditional development, not Agile</a:t>
            </a:r>
          </a:p>
        </p:txBody>
      </p:sp>
      <p:pic>
        <p:nvPicPr>
          <p:cNvPr id="4" name="Picture 3" descr="SP00289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6694" y="76109"/>
            <a:ext cx="970774" cy="1341529"/>
          </a:xfrm>
          <a:prstGeom prst="rect">
            <a:avLst/>
          </a:prstGeom>
        </p:spPr>
      </p:pic>
      <p:sp>
        <p:nvSpPr>
          <p:cNvPr id="5" name="TextBox 4"/>
          <p:cNvSpPr txBox="1"/>
          <p:nvPr/>
        </p:nvSpPr>
        <p:spPr>
          <a:xfrm>
            <a:off x="8065189" y="1524000"/>
            <a:ext cx="787558" cy="369332"/>
          </a:xfrm>
          <a:prstGeom prst="rect">
            <a:avLst/>
          </a:prstGeom>
          <a:noFill/>
        </p:spPr>
        <p:txBody>
          <a:bodyPr wrap="none" rtlCol="0">
            <a:spAutoFit/>
          </a:bodyPr>
          <a:lstStyle/>
          <a:p>
            <a:r>
              <a:rPr lang="en-US" dirty="0"/>
              <a:t>5</a:t>
            </a:r>
            <a:r>
              <a:rPr lang="en-US" dirty="0" smtClean="0"/>
              <a:t> min</a:t>
            </a:r>
            <a:endParaRPr lang="en-US" dirty="0"/>
          </a:p>
        </p:txBody>
      </p:sp>
    </p:spTree>
    <p:extLst>
      <p:ext uri="{BB962C8B-B14F-4D97-AF65-F5344CB8AC3E}">
        <p14:creationId xmlns:p14="http://schemas.microsoft.com/office/powerpoint/2010/main" val="487742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124200"/>
            <a:ext cx="9144000" cy="584775"/>
          </a:xfrm>
          <a:prstGeom prst="rect">
            <a:avLst/>
          </a:prstGeom>
          <a:noFill/>
        </p:spPr>
        <p:txBody>
          <a:bodyPr wrap="square" rtlCol="0">
            <a:spAutoFit/>
          </a:bodyPr>
          <a:lstStyle/>
          <a:p>
            <a:pPr algn="ctr"/>
            <a:r>
              <a:rPr lang="en-US" sz="3200" dirty="0" smtClean="0"/>
              <a:t>Agile</a:t>
            </a:r>
            <a:endParaRPr lang="en-US" sz="3200" dirty="0"/>
          </a:p>
        </p:txBody>
      </p:sp>
    </p:spTree>
    <p:extLst>
      <p:ext uri="{BB962C8B-B14F-4D97-AF65-F5344CB8AC3E}">
        <p14:creationId xmlns:p14="http://schemas.microsoft.com/office/powerpoint/2010/main" val="697179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8610600" cy="533400"/>
          </a:xfrm>
        </p:spPr>
        <p:txBody>
          <a:bodyPr/>
          <a:lstStyle/>
          <a:p>
            <a:r>
              <a:rPr lang="en-US" sz="2800" dirty="0" smtClean="0"/>
              <a:t>Agile Techniques Come From the Agile Community</a:t>
            </a:r>
            <a:endParaRPr lang="en-US" sz="28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5225" y="1887415"/>
            <a:ext cx="2446867" cy="1693985"/>
          </a:xfrm>
          <a:prstGeom prst="rect">
            <a:avLst/>
          </a:prstGeom>
        </p:spPr>
      </p:pic>
      <p:sp>
        <p:nvSpPr>
          <p:cNvPr id="5" name="Right Arrow 4"/>
          <p:cNvSpPr/>
          <p:nvPr/>
        </p:nvSpPr>
        <p:spPr>
          <a:xfrm>
            <a:off x="2414225" y="2438400"/>
            <a:ext cx="304800" cy="838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767025" y="1752600"/>
            <a:ext cx="3055003" cy="3785652"/>
          </a:xfrm>
          <a:prstGeom prst="rect">
            <a:avLst/>
          </a:prstGeom>
          <a:noFill/>
        </p:spPr>
        <p:txBody>
          <a:bodyPr wrap="none" rtlCol="0">
            <a:spAutoFit/>
          </a:bodyPr>
          <a:lstStyle/>
          <a:p>
            <a:pPr algn="l"/>
            <a:r>
              <a:rPr lang="en-US" sz="2400" dirty="0" smtClean="0"/>
              <a:t>Scrum</a:t>
            </a:r>
          </a:p>
          <a:p>
            <a:pPr algn="l"/>
            <a:r>
              <a:rPr lang="en-US" sz="2400" dirty="0" smtClean="0"/>
              <a:t>User stories</a:t>
            </a:r>
          </a:p>
          <a:p>
            <a:r>
              <a:rPr lang="en-US" sz="2400" dirty="0"/>
              <a:t>Continuous Integration</a:t>
            </a:r>
          </a:p>
          <a:p>
            <a:r>
              <a:rPr lang="en-US" sz="2400" dirty="0" smtClean="0"/>
              <a:t>TDD</a:t>
            </a:r>
          </a:p>
          <a:p>
            <a:r>
              <a:rPr lang="en-US" sz="2400" dirty="0" smtClean="0"/>
              <a:t>Unit testing</a:t>
            </a:r>
          </a:p>
          <a:p>
            <a:pPr algn="l"/>
            <a:r>
              <a:rPr lang="en-US" sz="2400" dirty="0" err="1" smtClean="0"/>
              <a:t>Kanban</a:t>
            </a:r>
            <a:endParaRPr lang="en-US" sz="2400" dirty="0" smtClean="0"/>
          </a:p>
          <a:p>
            <a:pPr algn="l"/>
            <a:r>
              <a:rPr lang="en-US" sz="2400" dirty="0" smtClean="0"/>
              <a:t>XP</a:t>
            </a:r>
          </a:p>
          <a:p>
            <a:pPr algn="l"/>
            <a:r>
              <a:rPr lang="en-US" sz="2400" dirty="0" err="1" smtClean="0"/>
              <a:t>SAFe</a:t>
            </a:r>
            <a:endParaRPr lang="en-US" sz="2400" dirty="0" smtClean="0"/>
          </a:p>
          <a:p>
            <a:pPr algn="l"/>
            <a:r>
              <a:rPr lang="en-US" sz="2400" dirty="0" smtClean="0"/>
              <a:t>Enterprise Agility</a:t>
            </a:r>
          </a:p>
          <a:p>
            <a:pPr algn="l"/>
            <a:r>
              <a:rPr lang="en-US" sz="2400" dirty="0" smtClean="0"/>
              <a:t>Etc.</a:t>
            </a:r>
            <a:endParaRPr lang="en-US" sz="2400" dirty="0"/>
          </a:p>
        </p:txBody>
      </p:sp>
      <p:sp>
        <p:nvSpPr>
          <p:cNvPr id="8" name="TextBox 7"/>
          <p:cNvSpPr txBox="1"/>
          <p:nvPr/>
        </p:nvSpPr>
        <p:spPr>
          <a:xfrm>
            <a:off x="128225" y="1219200"/>
            <a:ext cx="2459026" cy="461665"/>
          </a:xfrm>
          <a:prstGeom prst="rect">
            <a:avLst/>
          </a:prstGeom>
          <a:noFill/>
        </p:spPr>
        <p:txBody>
          <a:bodyPr wrap="none" rtlCol="0">
            <a:spAutoFit/>
          </a:bodyPr>
          <a:lstStyle/>
          <a:p>
            <a:r>
              <a:rPr lang="en-US" sz="2400" dirty="0" smtClean="0"/>
              <a:t>Agile Manifesto</a:t>
            </a:r>
            <a:endParaRPr lang="en-US" sz="2400" dirty="0"/>
          </a:p>
        </p:txBody>
      </p:sp>
      <p:sp>
        <p:nvSpPr>
          <p:cNvPr id="9" name="TextBox 8"/>
          <p:cNvSpPr txBox="1"/>
          <p:nvPr/>
        </p:nvSpPr>
        <p:spPr>
          <a:xfrm>
            <a:off x="2566625" y="1219200"/>
            <a:ext cx="2723823" cy="461665"/>
          </a:xfrm>
          <a:prstGeom prst="rect">
            <a:avLst/>
          </a:prstGeom>
          <a:noFill/>
        </p:spPr>
        <p:txBody>
          <a:bodyPr wrap="none" rtlCol="0">
            <a:spAutoFit/>
          </a:bodyPr>
          <a:lstStyle/>
          <a:p>
            <a:r>
              <a:rPr lang="en-US" sz="2400" dirty="0" smtClean="0"/>
              <a:t>Agile Community</a:t>
            </a:r>
            <a:endParaRPr lang="en-US" sz="2400" dirty="0"/>
          </a:p>
        </p:txBody>
      </p:sp>
      <p:sp>
        <p:nvSpPr>
          <p:cNvPr id="10" name="TextBox 9"/>
          <p:cNvSpPr txBox="1"/>
          <p:nvPr/>
        </p:nvSpPr>
        <p:spPr>
          <a:xfrm>
            <a:off x="6529025" y="1219200"/>
            <a:ext cx="2008483" cy="461665"/>
          </a:xfrm>
          <a:prstGeom prst="rect">
            <a:avLst/>
          </a:prstGeom>
          <a:noFill/>
        </p:spPr>
        <p:txBody>
          <a:bodyPr wrap="none" rtlCol="0">
            <a:spAutoFit/>
          </a:bodyPr>
          <a:lstStyle/>
          <a:p>
            <a:r>
              <a:rPr lang="en-US" sz="2400" dirty="0" smtClean="0"/>
              <a:t>Agile Toolkit</a:t>
            </a:r>
            <a:endParaRPr lang="en-US" sz="2400" dirty="0"/>
          </a:p>
        </p:txBody>
      </p:sp>
      <p:sp>
        <p:nvSpPr>
          <p:cNvPr id="11" name="Right Arrow 10"/>
          <p:cNvSpPr/>
          <p:nvPr/>
        </p:nvSpPr>
        <p:spPr>
          <a:xfrm>
            <a:off x="5386025" y="2438400"/>
            <a:ext cx="304800" cy="838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ManifestoPP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825" y="1905001"/>
            <a:ext cx="1905000" cy="1828800"/>
          </a:xfrm>
          <a:prstGeom prst="rect">
            <a:avLst/>
          </a:prstGeom>
        </p:spPr>
      </p:pic>
      <p:sp>
        <p:nvSpPr>
          <p:cNvPr id="3" name="Rectangle 2"/>
          <p:cNvSpPr/>
          <p:nvPr/>
        </p:nvSpPr>
        <p:spPr>
          <a:xfrm>
            <a:off x="838200" y="5646003"/>
            <a:ext cx="7467600" cy="830997"/>
          </a:xfrm>
          <a:prstGeom prst="rect">
            <a:avLst/>
          </a:prstGeom>
        </p:spPr>
        <p:txBody>
          <a:bodyPr wrap="square">
            <a:spAutoFit/>
          </a:bodyPr>
          <a:lstStyle/>
          <a:p>
            <a:r>
              <a:rPr lang="en-US" sz="2400" b="1" dirty="0"/>
              <a:t>Agile </a:t>
            </a:r>
            <a:r>
              <a:rPr lang="en-US" sz="2400" dirty="0"/>
              <a:t>– an adjective that describes anything that supports the values and principles of the Agile Manifesto.</a:t>
            </a:r>
          </a:p>
        </p:txBody>
      </p:sp>
    </p:spTree>
    <p:extLst>
      <p:ext uri="{BB962C8B-B14F-4D97-AF65-F5344CB8AC3E}">
        <p14:creationId xmlns:p14="http://schemas.microsoft.com/office/powerpoint/2010/main" val="1632752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Manifesto</a:t>
            </a:r>
            <a:endParaRPr lang="en-US" dirty="0"/>
          </a:p>
        </p:txBody>
      </p:sp>
      <p:sp>
        <p:nvSpPr>
          <p:cNvPr id="21" name="Text Box 1"/>
          <p:cNvSpPr txBox="1">
            <a:spLocks noChangeArrowheads="1"/>
          </p:cNvSpPr>
          <p:nvPr/>
        </p:nvSpPr>
        <p:spPr bwMode="auto">
          <a:xfrm>
            <a:off x="304800" y="838200"/>
            <a:ext cx="8686800" cy="3048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We are uncovering better ways of developing software by doing it and helping others do it.</a:t>
            </a:r>
          </a:p>
        </p:txBody>
      </p:sp>
      <p:sp>
        <p:nvSpPr>
          <p:cNvPr id="3" name="Text Box 1"/>
          <p:cNvSpPr txBox="1">
            <a:spLocks noChangeArrowheads="1"/>
          </p:cNvSpPr>
          <p:nvPr/>
        </p:nvSpPr>
        <p:spPr bwMode="auto">
          <a:xfrm>
            <a:off x="7086600" y="1219200"/>
            <a:ext cx="1905000" cy="7620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a:t>
            </a:r>
            <a:r>
              <a:rPr lang="en-US" dirty="0"/>
              <a:t>Responding to change over following a plan</a:t>
            </a:r>
            <a:r>
              <a:rPr lang="en-US" altLang="en-US" dirty="0"/>
              <a:t>”</a:t>
            </a:r>
          </a:p>
        </p:txBody>
      </p:sp>
      <p:sp>
        <p:nvSpPr>
          <p:cNvPr id="11" name="Text Box 3"/>
          <p:cNvSpPr txBox="1">
            <a:spLocks noChangeArrowheads="1"/>
          </p:cNvSpPr>
          <p:nvPr/>
        </p:nvSpPr>
        <p:spPr bwMode="auto">
          <a:xfrm>
            <a:off x="4876800" y="1219200"/>
            <a:ext cx="2133600" cy="7620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a:t>
            </a:r>
            <a:r>
              <a:rPr lang="en-US" dirty="0"/>
              <a:t>Customer collaboration over contract negotiation”</a:t>
            </a:r>
          </a:p>
        </p:txBody>
      </p:sp>
      <p:sp>
        <p:nvSpPr>
          <p:cNvPr id="15" name="Text Box 1"/>
          <p:cNvSpPr txBox="1">
            <a:spLocks noChangeArrowheads="1"/>
          </p:cNvSpPr>
          <p:nvPr/>
        </p:nvSpPr>
        <p:spPr bwMode="auto">
          <a:xfrm>
            <a:off x="2667000" y="1219200"/>
            <a:ext cx="2133600" cy="7620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a:t>
            </a:r>
            <a:r>
              <a:rPr lang="en-US" dirty="0"/>
              <a:t>Working software over comprehensive documentation</a:t>
            </a:r>
            <a:r>
              <a:rPr lang="en-US" altLang="en-US" dirty="0"/>
              <a:t>”</a:t>
            </a:r>
          </a:p>
        </p:txBody>
      </p:sp>
      <p:sp>
        <p:nvSpPr>
          <p:cNvPr id="16" name="Text Box 1"/>
          <p:cNvSpPr txBox="1">
            <a:spLocks noChangeArrowheads="1"/>
          </p:cNvSpPr>
          <p:nvPr/>
        </p:nvSpPr>
        <p:spPr bwMode="auto">
          <a:xfrm>
            <a:off x="304800" y="1219200"/>
            <a:ext cx="2286000" cy="7620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4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sz="1600" dirty="0"/>
              <a:t>“</a:t>
            </a:r>
            <a:r>
              <a:rPr lang="en-US" sz="1600" dirty="0"/>
              <a:t>Individuals and interactions over process and tools</a:t>
            </a:r>
            <a:r>
              <a:rPr lang="en-US" altLang="en-US" sz="1600" dirty="0"/>
              <a:t>”</a:t>
            </a:r>
          </a:p>
        </p:txBody>
      </p:sp>
      <p:sp>
        <p:nvSpPr>
          <p:cNvPr id="22" name="TextBox 21"/>
          <p:cNvSpPr txBox="1"/>
          <p:nvPr/>
        </p:nvSpPr>
        <p:spPr>
          <a:xfrm rot="16200000">
            <a:off x="-303721" y="1397577"/>
            <a:ext cx="847708" cy="338554"/>
          </a:xfrm>
          <a:prstGeom prst="rect">
            <a:avLst/>
          </a:prstGeom>
          <a:noFill/>
        </p:spPr>
        <p:txBody>
          <a:bodyPr wrap="none" rtlCol="0">
            <a:spAutoFit/>
          </a:bodyPr>
          <a:lstStyle/>
          <a:p>
            <a:pPr algn="ctr"/>
            <a:r>
              <a:rPr lang="en-US" sz="1600" dirty="0" smtClean="0"/>
              <a:t>Values</a:t>
            </a:r>
            <a:endParaRPr lang="en-US" sz="1600" dirty="0"/>
          </a:p>
        </p:txBody>
      </p:sp>
      <p:sp>
        <p:nvSpPr>
          <p:cNvPr id="4" name="Text Box 2"/>
          <p:cNvSpPr txBox="1">
            <a:spLocks noChangeArrowheads="1"/>
          </p:cNvSpPr>
          <p:nvPr/>
        </p:nvSpPr>
        <p:spPr bwMode="auto">
          <a:xfrm>
            <a:off x="4876800" y="3505200"/>
            <a:ext cx="2133600" cy="18288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a:t>
            </a:r>
            <a:r>
              <a:rPr lang="en-US" dirty="0"/>
              <a:t>The most efficient and effective method of conveying information to and within a development team is face-to-face conversation.</a:t>
            </a:r>
            <a:r>
              <a:rPr lang="en-US" altLang="en-US" dirty="0"/>
              <a:t>”</a:t>
            </a:r>
            <a:endParaRPr lang="en-US" dirty="0"/>
          </a:p>
          <a:p>
            <a:endParaRPr lang="en-US" dirty="0"/>
          </a:p>
        </p:txBody>
      </p:sp>
      <p:sp>
        <p:nvSpPr>
          <p:cNvPr id="5" name="Text Box 3"/>
          <p:cNvSpPr txBox="1">
            <a:spLocks noChangeArrowheads="1"/>
          </p:cNvSpPr>
          <p:nvPr/>
        </p:nvSpPr>
        <p:spPr bwMode="auto">
          <a:xfrm>
            <a:off x="7086600" y="4419600"/>
            <a:ext cx="1905000" cy="22860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a:t>
            </a:r>
            <a:r>
              <a:rPr lang="en-US" dirty="0"/>
              <a:t>Welcome changing requirements, even late in development. Agile processes harness change for the customer's competitive advantage.</a:t>
            </a:r>
            <a:r>
              <a:rPr lang="en-US" altLang="en-US" dirty="0"/>
              <a:t>”</a:t>
            </a:r>
            <a:endParaRPr lang="en-US" dirty="0"/>
          </a:p>
        </p:txBody>
      </p:sp>
      <p:sp>
        <p:nvSpPr>
          <p:cNvPr id="6" name="Text Box 4"/>
          <p:cNvSpPr txBox="1">
            <a:spLocks noChangeArrowheads="1"/>
          </p:cNvSpPr>
          <p:nvPr/>
        </p:nvSpPr>
        <p:spPr bwMode="auto">
          <a:xfrm>
            <a:off x="2667000" y="3657600"/>
            <a:ext cx="2133600" cy="7620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a:t>
            </a:r>
            <a:r>
              <a:rPr lang="en-US" dirty="0"/>
              <a:t>Working software is the primary measure of progress.</a:t>
            </a:r>
            <a:r>
              <a:rPr lang="en-US" altLang="en-US" dirty="0"/>
              <a:t>”</a:t>
            </a:r>
            <a:endParaRPr lang="en-US" dirty="0"/>
          </a:p>
        </p:txBody>
      </p:sp>
      <p:sp>
        <p:nvSpPr>
          <p:cNvPr id="7" name="Text Box 5"/>
          <p:cNvSpPr txBox="1">
            <a:spLocks noChangeArrowheads="1"/>
          </p:cNvSpPr>
          <p:nvPr/>
        </p:nvSpPr>
        <p:spPr bwMode="auto">
          <a:xfrm>
            <a:off x="304800" y="3886200"/>
            <a:ext cx="2286000" cy="17526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a:t>
            </a:r>
            <a:r>
              <a:rPr lang="en-US" dirty="0"/>
              <a:t>Agile processes promote sustainable development. The sponsors, developers, and users should be able to maintain a constant pace indefinitely.</a:t>
            </a:r>
            <a:r>
              <a:rPr lang="en-US" altLang="en-US" dirty="0"/>
              <a:t>”</a:t>
            </a:r>
            <a:endParaRPr lang="en-US" dirty="0"/>
          </a:p>
          <a:p>
            <a:endParaRPr lang="en-US" dirty="0"/>
          </a:p>
        </p:txBody>
      </p:sp>
      <p:sp>
        <p:nvSpPr>
          <p:cNvPr id="8" name="Text Box 1"/>
          <p:cNvSpPr txBox="1">
            <a:spLocks noChangeArrowheads="1"/>
          </p:cNvSpPr>
          <p:nvPr/>
        </p:nvSpPr>
        <p:spPr bwMode="auto">
          <a:xfrm>
            <a:off x="4876800" y="5410200"/>
            <a:ext cx="2133600" cy="12954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a:t>
            </a:r>
            <a:r>
              <a:rPr lang="en-US" dirty="0"/>
              <a:t>Our highest priority is to satisfy the customer through early and continuous delivery of valuable software.</a:t>
            </a:r>
            <a:r>
              <a:rPr lang="en-US" altLang="en-US" dirty="0"/>
              <a:t>”</a:t>
            </a:r>
          </a:p>
        </p:txBody>
      </p:sp>
      <p:sp>
        <p:nvSpPr>
          <p:cNvPr id="10" name="Text Box 1"/>
          <p:cNvSpPr txBox="1">
            <a:spLocks noChangeArrowheads="1"/>
          </p:cNvSpPr>
          <p:nvPr/>
        </p:nvSpPr>
        <p:spPr bwMode="auto">
          <a:xfrm>
            <a:off x="2667000" y="2057400"/>
            <a:ext cx="2133600" cy="15240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a:t>
            </a:r>
            <a:r>
              <a:rPr lang="en-US" dirty="0"/>
              <a:t>Deliver working software frequently, from a couple of weeks to a couple of months, with a preference to the shorter timescale.</a:t>
            </a:r>
            <a:r>
              <a:rPr lang="en-US" altLang="en-US" dirty="0"/>
              <a:t>”</a:t>
            </a:r>
            <a:endParaRPr lang="en-US" dirty="0"/>
          </a:p>
        </p:txBody>
      </p:sp>
      <p:sp>
        <p:nvSpPr>
          <p:cNvPr id="12" name="Text Box 3"/>
          <p:cNvSpPr txBox="1">
            <a:spLocks noChangeArrowheads="1"/>
          </p:cNvSpPr>
          <p:nvPr/>
        </p:nvSpPr>
        <p:spPr bwMode="auto">
          <a:xfrm>
            <a:off x="7086600" y="2057400"/>
            <a:ext cx="1905000" cy="22860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a:t>
            </a:r>
            <a:r>
              <a:rPr lang="en-US" dirty="0"/>
              <a:t>At regular intervals, the team reflects on how to become more effective, then tunes and adjusts its behavior accordingly.”</a:t>
            </a:r>
          </a:p>
        </p:txBody>
      </p:sp>
      <p:sp>
        <p:nvSpPr>
          <p:cNvPr id="13" name="Text Box 3"/>
          <p:cNvSpPr txBox="1">
            <a:spLocks noChangeArrowheads="1"/>
          </p:cNvSpPr>
          <p:nvPr/>
        </p:nvSpPr>
        <p:spPr bwMode="auto">
          <a:xfrm>
            <a:off x="2667000" y="5638800"/>
            <a:ext cx="2133600" cy="10668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a:t>
            </a:r>
            <a:r>
              <a:rPr lang="en-US" dirty="0"/>
              <a:t>Continuous attention to technical excellence and good design enhances agility.”</a:t>
            </a:r>
          </a:p>
        </p:txBody>
      </p:sp>
      <p:sp>
        <p:nvSpPr>
          <p:cNvPr id="14" name="Text Box 3"/>
          <p:cNvSpPr txBox="1">
            <a:spLocks noChangeArrowheads="1"/>
          </p:cNvSpPr>
          <p:nvPr/>
        </p:nvSpPr>
        <p:spPr bwMode="auto">
          <a:xfrm>
            <a:off x="4876800" y="2057400"/>
            <a:ext cx="2133600" cy="13716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a:t>
            </a:r>
            <a:r>
              <a:rPr lang="en-US" dirty="0"/>
              <a:t>Business people and developers must work together daily throughout the project.”</a:t>
            </a:r>
          </a:p>
        </p:txBody>
      </p:sp>
      <p:sp>
        <p:nvSpPr>
          <p:cNvPr id="17" name="Text Box 3"/>
          <p:cNvSpPr txBox="1">
            <a:spLocks noChangeArrowheads="1"/>
          </p:cNvSpPr>
          <p:nvPr/>
        </p:nvSpPr>
        <p:spPr bwMode="auto">
          <a:xfrm>
            <a:off x="304800" y="2057400"/>
            <a:ext cx="2286000" cy="17526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dirty="0"/>
              <a:t>“Build projects around motivated individuals, give them the environment and support they need, and trust them to get the job done.</a:t>
            </a:r>
          </a:p>
        </p:txBody>
      </p:sp>
      <p:sp>
        <p:nvSpPr>
          <p:cNvPr id="19" name="Text Box 1"/>
          <p:cNvSpPr txBox="1">
            <a:spLocks noChangeArrowheads="1"/>
          </p:cNvSpPr>
          <p:nvPr/>
        </p:nvSpPr>
        <p:spPr bwMode="auto">
          <a:xfrm>
            <a:off x="2667000" y="4495800"/>
            <a:ext cx="2133600" cy="10668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a:t>
            </a:r>
            <a:r>
              <a:rPr lang="en-US" dirty="0"/>
              <a:t>Simplicity -- the art of maximizing the amount of work not done – is essential.”</a:t>
            </a:r>
            <a:endParaRPr lang="en-US" altLang="en-US" dirty="0"/>
          </a:p>
        </p:txBody>
      </p:sp>
      <p:sp>
        <p:nvSpPr>
          <p:cNvPr id="20" name="Text Box 1"/>
          <p:cNvSpPr txBox="1">
            <a:spLocks noChangeArrowheads="1"/>
          </p:cNvSpPr>
          <p:nvPr/>
        </p:nvSpPr>
        <p:spPr bwMode="auto">
          <a:xfrm>
            <a:off x="304800" y="5715000"/>
            <a:ext cx="2286000" cy="990600"/>
          </a:xfrm>
          <a:prstGeom prst="rect">
            <a:avLst/>
          </a:prstGeom>
          <a:solidFill>
            <a:srgbClr val="F2F2F2"/>
          </a:solidFill>
          <a:ln w="3175">
            <a:solidFill>
              <a:srgbClr val="000000"/>
            </a:solidFill>
            <a:miter lim="800000"/>
            <a:headEnd/>
            <a:tailEnd/>
          </a:ln>
          <a:effectLst>
            <a:outerShdw blurRad="50800" dist="38100" dir="2700000" algn="tl" rotWithShape="0">
              <a:srgbClr val="000000">
                <a:alpha val="43000"/>
              </a:srgbClr>
            </a:outerShdw>
          </a:effectLst>
          <a:extLst/>
        </p:spPr>
        <p:txBody>
          <a:bodyPr vert="horz" wrap="square" lIns="91440" tIns="0" rIns="91440" bIns="0" numCol="1" anchor="t" anchorCtr="0" compatLnSpc="1">
            <a:prstTxWarp prst="textNoShape">
              <a:avLst/>
            </a:prstTxWarp>
          </a:bodyPr>
          <a:lstStyle>
            <a:defPPr>
              <a:defRPr lang="en-US"/>
            </a:defPPr>
            <a:lvl1pPr marL="0" marR="0" lvl="0" indent="0" algn="l" defTabSz="914400" eaLnBrk="1" latinLnBrk="0" hangingPunct="1">
              <a:lnSpc>
                <a:spcPct val="100000"/>
              </a:lnSpc>
              <a:buClrTx/>
              <a:buSzTx/>
              <a:buFontTx/>
              <a:buNone/>
              <a:tabLst/>
              <a:defRPr kumimoji="0" sz="1600" b="0" i="1" u="none" strike="noStrike" cap="none" normalizeH="0" baseline="0">
                <a:ln>
                  <a:noFill/>
                </a:ln>
                <a:effectLst/>
                <a:latin typeface="Cambria" charset="0"/>
                <a:ea typeface="ÇlÇr ñæí©" charset="0"/>
              </a:defRPr>
            </a:lvl1pPr>
            <a:lvl2pPr>
              <a:defRPr sz="2400">
                <a:ea typeface="ＭＳ Ｐゴシック" charset="0"/>
              </a:defRPr>
            </a:lvl2pPr>
            <a:lvl3pPr>
              <a:defRPr sz="2400">
                <a:ea typeface="ＭＳ Ｐゴシック" charset="0"/>
              </a:defRPr>
            </a:lvl3pPr>
            <a:lvl4pPr>
              <a:defRPr sz="2400">
                <a:ea typeface="ＭＳ Ｐゴシック" charset="0"/>
              </a:defRPr>
            </a:lvl4pPr>
            <a:lvl5pPr>
              <a:defRPr sz="2400">
                <a:ea typeface="ＭＳ Ｐゴシック" charset="0"/>
              </a:defRPr>
            </a:lvl5pPr>
            <a:lvl6pPr fontAlgn="base">
              <a:spcBef>
                <a:spcPct val="0"/>
              </a:spcBef>
              <a:spcAft>
                <a:spcPct val="0"/>
              </a:spcAft>
              <a:defRPr sz="2400">
                <a:ea typeface="ＭＳ Ｐゴシック" charset="0"/>
              </a:defRPr>
            </a:lvl6pPr>
            <a:lvl7pPr fontAlgn="base">
              <a:spcBef>
                <a:spcPct val="0"/>
              </a:spcBef>
              <a:spcAft>
                <a:spcPct val="0"/>
              </a:spcAft>
              <a:defRPr sz="2400">
                <a:ea typeface="ＭＳ Ｐゴシック" charset="0"/>
              </a:defRPr>
            </a:lvl7pPr>
            <a:lvl8pPr fontAlgn="base">
              <a:spcBef>
                <a:spcPct val="0"/>
              </a:spcBef>
              <a:spcAft>
                <a:spcPct val="0"/>
              </a:spcAft>
              <a:defRPr sz="2400">
                <a:ea typeface="ＭＳ Ｐゴシック" charset="0"/>
              </a:defRPr>
            </a:lvl8pPr>
            <a:lvl9pPr fontAlgn="base">
              <a:spcBef>
                <a:spcPct val="0"/>
              </a:spcBef>
              <a:spcAft>
                <a:spcPct val="0"/>
              </a:spcAft>
              <a:defRPr sz="2400">
                <a:ea typeface="ＭＳ Ｐゴシック" charset="0"/>
              </a:defRPr>
            </a:lvl9pPr>
          </a:lstStyle>
          <a:p>
            <a:r>
              <a:rPr lang="en-US" altLang="en-US" dirty="0"/>
              <a:t>“</a:t>
            </a:r>
            <a:r>
              <a:rPr lang="en-US" dirty="0"/>
              <a:t>The best architectures, requirements, and designs emerge from self-organizing teams</a:t>
            </a:r>
            <a:r>
              <a:rPr lang="en-US" altLang="en-US" dirty="0"/>
              <a:t>”</a:t>
            </a:r>
          </a:p>
        </p:txBody>
      </p:sp>
      <p:sp>
        <p:nvSpPr>
          <p:cNvPr id="23" name="TextBox 22"/>
          <p:cNvSpPr txBox="1"/>
          <p:nvPr/>
        </p:nvSpPr>
        <p:spPr>
          <a:xfrm rot="16200000">
            <a:off x="-462568" y="2470825"/>
            <a:ext cx="1165403" cy="338554"/>
          </a:xfrm>
          <a:prstGeom prst="rect">
            <a:avLst/>
          </a:prstGeom>
          <a:noFill/>
        </p:spPr>
        <p:txBody>
          <a:bodyPr wrap="none" rtlCol="0">
            <a:spAutoFit/>
          </a:bodyPr>
          <a:lstStyle/>
          <a:p>
            <a:pPr algn="ctr"/>
            <a:r>
              <a:rPr lang="en-US" sz="1600" dirty="0" smtClean="0"/>
              <a:t>Principles</a:t>
            </a:r>
            <a:endParaRPr lang="en-US" sz="1600" dirty="0"/>
          </a:p>
        </p:txBody>
      </p:sp>
    </p:spTree>
    <p:extLst>
      <p:ext uri="{BB962C8B-B14F-4D97-AF65-F5344CB8AC3E}">
        <p14:creationId xmlns:p14="http://schemas.microsoft.com/office/powerpoint/2010/main" val="2157211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87716</TotalTime>
  <Words>2221</Words>
  <Application>Microsoft Office PowerPoint</Application>
  <PresentationFormat>On-screen Show (4:3)</PresentationFormat>
  <Paragraphs>507</Paragraphs>
  <Slides>34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vt:lpstr>
      <vt:lpstr>ÇlÇr ñæí©</vt:lpstr>
      <vt:lpstr>Verdana</vt:lpstr>
      <vt:lpstr>Office Theme</vt:lpstr>
      <vt:lpstr>PowerPoint Presentation</vt:lpstr>
      <vt:lpstr>Damon Poole – Chief Agilist, Eliassen Group</vt:lpstr>
      <vt:lpstr>Agenda</vt:lpstr>
      <vt:lpstr>A Few Definitions of Culture</vt:lpstr>
      <vt:lpstr>What Defines Culture?</vt:lpstr>
      <vt:lpstr>Role-Based Culture</vt:lpstr>
      <vt:lpstr>PowerPoint Presentation</vt:lpstr>
      <vt:lpstr>Agile Techniques Come From the Agile Community</vt:lpstr>
      <vt:lpstr>Agile Manifesto</vt:lpstr>
      <vt:lpstr>Exercise: What do you believe?</vt:lpstr>
      <vt:lpstr>Some Aspects of Traditional vs Agile Culture</vt:lpstr>
      <vt:lpstr>PowerPoint Presentation</vt:lpstr>
      <vt:lpstr>Break Everything Down into Minimum Viable Increments (MVIs)</vt:lpstr>
      <vt:lpstr>An Example of the Effect of Working by MVI</vt:lpstr>
      <vt:lpstr>The Cost of Too Many Projects in Progress</vt:lpstr>
      <vt:lpstr>An Example of the Effect of Limiting Projects in Progress</vt:lpstr>
      <vt:lpstr>An Example of the Effect of Limiting Projects in Progress</vt:lpstr>
      <vt:lpstr>An Example of the Effect of Limiting Projects in Progress</vt:lpstr>
      <vt:lpstr>PowerPoint Presentation</vt:lpstr>
      <vt:lpstr>Continuous Improvement Management Cycle</vt:lpstr>
      <vt:lpstr>Basic Scrum Cycle</vt:lpstr>
      <vt:lpstr>Agile Teams… using Traditional Integration</vt:lpstr>
      <vt:lpstr>Agile Within an SDLC</vt:lpstr>
      <vt:lpstr>Iterations (aka Sprints)</vt:lpstr>
      <vt:lpstr>Multiple Competing Requests</vt:lpstr>
      <vt:lpstr>The “Locked Room”</vt:lpstr>
      <vt:lpstr>PowerPoint Presentation</vt:lpstr>
      <vt:lpstr>PowerPoint Presentation</vt:lpstr>
      <vt:lpstr>PowerPoint Presentation</vt:lpstr>
      <vt:lpstr>Cultural Changes to Make</vt:lpstr>
      <vt:lpstr>Making a Change</vt:lpstr>
      <vt:lpstr>Typical Problems When Making Big Organizational Changes</vt:lpstr>
      <vt:lpstr>Kotter Change Model for Agile</vt:lpstr>
      <vt:lpstr>Next Steps / Q&amp;A</vt:lpstr>
    </vt:vector>
  </TitlesOfParts>
  <Company>AccuRev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DAMON POOLE</dc:creator>
  <cp:lastModifiedBy>damon poole</cp:lastModifiedBy>
  <cp:revision>635</cp:revision>
  <dcterms:created xsi:type="dcterms:W3CDTF">2012-11-12T15:37:10Z</dcterms:created>
  <dcterms:modified xsi:type="dcterms:W3CDTF">2014-01-10T18:03:47Z</dcterms:modified>
</cp:coreProperties>
</file>